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5" r:id="rId2"/>
  </p:sldMasterIdLst>
  <p:notesMasterIdLst>
    <p:notesMasterId r:id="rId20"/>
  </p:notesMasterIdLst>
  <p:sldIdLst>
    <p:sldId id="281" r:id="rId3"/>
    <p:sldId id="282" r:id="rId4"/>
    <p:sldId id="292" r:id="rId5"/>
    <p:sldId id="283" r:id="rId6"/>
    <p:sldId id="256" r:id="rId7"/>
    <p:sldId id="294" r:id="rId8"/>
    <p:sldId id="278" r:id="rId9"/>
    <p:sldId id="279" r:id="rId10"/>
    <p:sldId id="280" r:id="rId11"/>
    <p:sldId id="284" r:id="rId12"/>
    <p:sldId id="285" r:id="rId13"/>
    <p:sldId id="286" r:id="rId14"/>
    <p:sldId id="287" r:id="rId15"/>
    <p:sldId id="288" r:id="rId16"/>
    <p:sldId id="289" r:id="rId17"/>
    <p:sldId id="290" r:id="rId18"/>
    <p:sldId id="29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B2B2B2"/>
    <a:srgbClr val="C0C0C0"/>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17" autoAdjust="0"/>
    <p:restoredTop sz="94660"/>
  </p:normalViewPr>
  <p:slideViewPr>
    <p:cSldViewPr snapToGrid="0">
      <p:cViewPr varScale="1">
        <p:scale>
          <a:sx n="86" d="100"/>
          <a:sy n="8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AEB71-EC2E-4EA8-AF50-EE93F801DB2E}" type="datetimeFigureOut">
              <a:rPr lang="en-US" smtClean="0"/>
              <a:t>5/6/2024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4D3061-61C1-4A03-B639-5AD72B71EE8A}" type="slidenum">
              <a:rPr lang="en-US" smtClean="0"/>
              <a:t>‹#›</a:t>
            </a:fld>
            <a:endParaRPr lang="en-US"/>
          </a:p>
        </p:txBody>
      </p:sp>
    </p:spTree>
    <p:extLst>
      <p:ext uri="{BB962C8B-B14F-4D97-AF65-F5344CB8AC3E}">
        <p14:creationId xmlns:p14="http://schemas.microsoft.com/office/powerpoint/2010/main" val="3120334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373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809189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3165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528554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79780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57707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292213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074509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635886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12373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1840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D86DA-8BCE-434E-9F11-BBE87915AF95}" type="datetimeFigureOut">
              <a:rPr lang="en-US" smtClean="0">
                <a:solidFill>
                  <a:prstClr val="black">
                    <a:tint val="75000"/>
                  </a:prstClr>
                </a:solidFill>
              </a:rPr>
              <a:pPr/>
              <a:t>5/6/2024</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EDBF08-EB1F-4375-AF17-082EA1CEE67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8788820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2719840" y="189358"/>
            <a:ext cx="8915399" cy="2262781"/>
          </a:xfrm>
        </p:spPr>
        <p:txBody>
          <a:bodyPr>
            <a:normAutofit/>
          </a:bodyPr>
          <a:lstStyle/>
          <a:p>
            <a:pPr algn="ctr"/>
            <a:r>
              <a:rPr lang="en-US">
                <a:latin typeface="Calibri" panose="020F0502020204030204" pitchFamily="34" charset="0"/>
                <a:cs typeface="Calibri" panose="020F0502020204030204" pitchFamily="34" charset="0"/>
              </a:rPr>
              <a:t>Portable/Modular Awards </a:t>
            </a:r>
            <a:br>
              <a:rPr lang="en-US">
                <a:latin typeface="Calibri" panose="020F0502020204030204" pitchFamily="34" charset="0"/>
                <a:cs typeface="Calibri" panose="020F0502020204030204" pitchFamily="34" charset="0"/>
              </a:rPr>
            </a:br>
            <a:r>
              <a:rPr lang="en-US">
                <a:latin typeface="Calibri" panose="020F0502020204030204" pitchFamily="34" charset="0"/>
                <a:cs typeface="Calibri" panose="020F0502020204030204" pitchFamily="34" charset="0"/>
              </a:rPr>
              <a:t>Template and Example</a:t>
            </a:r>
            <a:endParaRPr lang="en-US"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719841" y="2563996"/>
            <a:ext cx="8915399" cy="4104646"/>
          </a:xfrm>
        </p:spPr>
        <p:txBody>
          <a:bodyPr>
            <a:normAutofit/>
          </a:bodyPr>
          <a:lstStyle/>
          <a:p>
            <a:pPr algn="ctr"/>
            <a:r>
              <a:rPr lang="en-US" sz="2000">
                <a:solidFill>
                  <a:prstClr val="white"/>
                </a:solidFill>
                <a:latin typeface="Calibri"/>
              </a:rPr>
              <a:t> </a:t>
            </a:r>
            <a:r>
              <a:rPr lang="en-US" sz="2000">
                <a:solidFill>
                  <a:srgbClr val="0070C0"/>
                </a:solidFill>
                <a:latin typeface="Calibri"/>
              </a:rPr>
              <a:t>This PowerPoint contains a template, along with one entry example. Delete the instructions from the template to create your own presentation, </a:t>
            </a:r>
            <a:br>
              <a:rPr lang="en-US" sz="2000">
                <a:solidFill>
                  <a:srgbClr val="0070C0"/>
                </a:solidFill>
                <a:latin typeface="Calibri"/>
              </a:rPr>
            </a:br>
            <a:r>
              <a:rPr lang="en-US" sz="2000">
                <a:solidFill>
                  <a:srgbClr val="0070C0"/>
                </a:solidFill>
                <a:latin typeface="Calibri"/>
              </a:rPr>
              <a:t>and employ the example as a guide. </a:t>
            </a:r>
            <a:endParaRPr lang="en-US" dirty="0">
              <a:solidFill>
                <a:srgbClr val="0070C0"/>
              </a:solidFill>
            </a:endParaRPr>
          </a:p>
        </p:txBody>
      </p:sp>
    </p:spTree>
    <p:extLst>
      <p:ext uri="{BB962C8B-B14F-4D97-AF65-F5344CB8AC3E}">
        <p14:creationId xmlns:p14="http://schemas.microsoft.com/office/powerpoint/2010/main" val="844316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2028299" y="2463674"/>
            <a:ext cx="8610600" cy="923330"/>
          </a:xfrm>
          <a:prstGeom prst="rect">
            <a:avLst/>
          </a:prstGeom>
          <a:noFill/>
        </p:spPr>
        <p:txBody>
          <a:bodyPr wrap="square" rtlCol="0">
            <a:spAutoFit/>
          </a:bodyPr>
          <a:lstStyle/>
          <a:p>
            <a:pPr lvl="0" defTabSz="914400"/>
            <a:r>
              <a:rPr lang="en-US" dirty="0">
                <a:solidFill>
                  <a:srgbClr val="6699FF"/>
                </a:solidFill>
                <a:latin typeface="Calibri" pitchFamily="34" charset="0"/>
              </a:rPr>
              <a:t>The remaining slides provide an example that’s applicable to all categories except Best Conceptual Design. The example illustrates how entries should look and what type of information the judges are expecting in the summary.</a:t>
            </a:r>
            <a:endParaRPr kumimoji="0" lang="en-US" sz="1800" b="0" i="0" u="none" strike="noStrike" kern="1200" cap="none" spc="0" normalizeH="0" baseline="0" noProof="0" dirty="0">
              <a:ln>
                <a:noFill/>
              </a:ln>
              <a:solidFill>
                <a:srgbClr val="0070C0"/>
              </a:solidFill>
              <a:effectLst/>
              <a:uLnTx/>
              <a:uFillTx/>
              <a:latin typeface="Calibri"/>
              <a:ea typeface="+mn-ea"/>
              <a:cs typeface="+mn-cs"/>
            </a:endParaRPr>
          </a:p>
        </p:txBody>
      </p:sp>
    </p:spTree>
    <p:extLst>
      <p:ext uri="{BB962C8B-B14F-4D97-AF65-F5344CB8AC3E}">
        <p14:creationId xmlns:p14="http://schemas.microsoft.com/office/powerpoint/2010/main" val="2074818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2719840" y="189358"/>
            <a:ext cx="8915399" cy="1179945"/>
          </a:xfrm>
        </p:spPr>
        <p:txBody>
          <a:bodyPr>
            <a:normAutofit/>
          </a:bodyPr>
          <a:lstStyle/>
          <a:p>
            <a:r>
              <a:rPr lang="en-US" dirty="0">
                <a:latin typeface="Calibri" panose="020F0502020204030204" pitchFamily="34" charset="0"/>
                <a:cs typeface="Calibri" panose="020F0502020204030204" pitchFamily="34" charset="0"/>
              </a:rPr>
              <a:t>Foundation Medicine</a:t>
            </a:r>
            <a:endParaRPr lang="en-US"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719841" y="2563996"/>
            <a:ext cx="8915399" cy="4104646"/>
          </a:xfrm>
        </p:spPr>
        <p:txBody>
          <a:bodyPr>
            <a:normAutofit/>
          </a:bodyPr>
          <a:lstStyle/>
          <a:p>
            <a:r>
              <a:rPr lang="en-US" dirty="0">
                <a:solidFill>
                  <a:srgbClr val="0070C0"/>
                </a:solidFill>
                <a:latin typeface="Calibri" panose="020F0502020204030204" pitchFamily="34" charset="0"/>
                <a:cs typeface="Calibri" panose="020F0502020204030204" pitchFamily="34" charset="0"/>
              </a:rPr>
              <a:t>Category: </a:t>
            </a:r>
            <a:r>
              <a:rPr lang="en-US" dirty="0">
                <a:solidFill>
                  <a:schemeClr val="tx1"/>
                </a:solidFill>
                <a:latin typeface="Calibri" panose="020F0502020204030204" pitchFamily="34" charset="0"/>
                <a:cs typeface="Calibri" panose="020F0502020204030204" pitchFamily="34" charset="0"/>
              </a:rPr>
              <a:t>Best Island Exhibit 600 to 1,000 Square Feet</a:t>
            </a:r>
          </a:p>
          <a:p>
            <a:r>
              <a:rPr lang="en-US" dirty="0">
                <a:solidFill>
                  <a:srgbClr val="0070C0"/>
                </a:solidFill>
                <a:latin typeface="Calibri" panose="020F0502020204030204" pitchFamily="34" charset="0"/>
                <a:cs typeface="Calibri" panose="020F0502020204030204" pitchFamily="34" charset="0"/>
              </a:rPr>
              <a:t>Dimensions: </a:t>
            </a:r>
            <a:r>
              <a:rPr lang="en-US" dirty="0">
                <a:solidFill>
                  <a:schemeClr val="tx1"/>
                </a:solidFill>
                <a:latin typeface="Calibri" panose="020F0502020204030204" pitchFamily="34" charset="0"/>
                <a:cs typeface="Calibri" panose="020F0502020204030204" pitchFamily="34" charset="0"/>
              </a:rPr>
              <a:t>20-by-30 feet</a:t>
            </a:r>
            <a:endParaRPr lang="en-US" dirty="0">
              <a:solidFill>
                <a:srgbClr val="B2B2B2"/>
              </a:solidFill>
              <a:latin typeface="Calibri" panose="020F0502020204030204" pitchFamily="34" charset="0"/>
              <a:cs typeface="Calibri" panose="020F0502020204030204" pitchFamily="34" charset="0"/>
            </a:endParaRPr>
          </a:p>
          <a:p>
            <a:r>
              <a:rPr lang="en-US" dirty="0">
                <a:solidFill>
                  <a:srgbClr val="0070C0"/>
                </a:solidFill>
                <a:latin typeface="Calibri" panose="020F0502020204030204" pitchFamily="34" charset="0"/>
                <a:cs typeface="Calibri" panose="020F0502020204030204" pitchFamily="34" charset="0"/>
              </a:rPr>
              <a:t>Show: </a:t>
            </a:r>
            <a:r>
              <a:rPr lang="en-US" dirty="0">
                <a:solidFill>
                  <a:schemeClr val="tx1"/>
                </a:solidFill>
                <a:latin typeface="Calibri" panose="020F0502020204030204" pitchFamily="34" charset="0"/>
                <a:cs typeface="Calibri" panose="020F0502020204030204" pitchFamily="34" charset="0"/>
              </a:rPr>
              <a:t>American Society of Clinical Oncology</a:t>
            </a:r>
          </a:p>
          <a:p>
            <a:r>
              <a:rPr lang="en-US" dirty="0">
                <a:solidFill>
                  <a:srgbClr val="0070C0"/>
                </a:solidFill>
                <a:latin typeface="Calibri" panose="020F0502020204030204" pitchFamily="34" charset="0"/>
                <a:cs typeface="Calibri" panose="020F0502020204030204" pitchFamily="34" charset="0"/>
              </a:rPr>
              <a:t>Year: </a:t>
            </a:r>
            <a:r>
              <a:rPr lang="en-US" dirty="0">
                <a:solidFill>
                  <a:schemeClr val="tx1"/>
                </a:solidFill>
                <a:latin typeface="Calibri" panose="020F0502020204030204" pitchFamily="34" charset="0"/>
                <a:cs typeface="Calibri" panose="020F0502020204030204" pitchFamily="34" charset="0"/>
              </a:rPr>
              <a:t>2017</a:t>
            </a:r>
          </a:p>
          <a:p>
            <a:r>
              <a:rPr lang="en-US" dirty="0">
                <a:solidFill>
                  <a:srgbClr val="0070C0"/>
                </a:solidFill>
                <a:latin typeface="Calibri" panose="020F0502020204030204" pitchFamily="34" charset="0"/>
                <a:cs typeface="Calibri" panose="020F0502020204030204" pitchFamily="34" charset="0"/>
              </a:rPr>
              <a:t>Budget:</a:t>
            </a:r>
            <a:r>
              <a:rPr lang="en-US" b="1" dirty="0">
                <a:solidFill>
                  <a:srgbClr val="0070C0"/>
                </a:solidFill>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$80 – $149K</a:t>
            </a:r>
          </a:p>
          <a:p>
            <a:r>
              <a:rPr lang="en-US" dirty="0">
                <a:solidFill>
                  <a:srgbClr val="0070C0"/>
                </a:solidFill>
                <a:latin typeface="Calibri" panose="020F0502020204030204" pitchFamily="34" charset="0"/>
                <a:cs typeface="Calibri" panose="020F0502020204030204" pitchFamily="34" charset="0"/>
              </a:rPr>
              <a:t>Manufacturer of Exhibit System: </a:t>
            </a:r>
            <a:r>
              <a:rPr lang="en-US" dirty="0">
                <a:solidFill>
                  <a:schemeClr val="tx1"/>
                </a:solidFill>
                <a:latin typeface="Calibri" panose="020F0502020204030204" pitchFamily="34" charset="0"/>
                <a:cs typeface="Calibri" panose="020F0502020204030204" pitchFamily="34" charset="0"/>
              </a:rPr>
              <a:t>Tectonics Industries Inc.</a:t>
            </a:r>
          </a:p>
          <a:p>
            <a:r>
              <a:rPr lang="en-US" dirty="0">
                <a:solidFill>
                  <a:srgbClr val="0070C0"/>
                </a:solidFill>
                <a:latin typeface="Calibri" panose="020F0502020204030204" pitchFamily="34" charset="0"/>
                <a:cs typeface="Calibri" panose="020F0502020204030204" pitchFamily="34" charset="0"/>
              </a:rPr>
              <a:t>Name of Products/Components Used: </a:t>
            </a:r>
            <a:r>
              <a:rPr lang="en-US" dirty="0">
                <a:solidFill>
                  <a:schemeClr val="tx1"/>
                </a:solidFill>
                <a:latin typeface="Calibri" panose="020F0502020204030204" pitchFamily="34" charset="0"/>
                <a:cs typeface="Calibri" panose="020F0502020204030204" pitchFamily="34" charset="0"/>
              </a:rPr>
              <a:t>Tectonics Extrusion System, </a:t>
            </a:r>
            <a:r>
              <a:rPr lang="en-US" dirty="0" err="1">
                <a:solidFill>
                  <a:schemeClr val="tx1"/>
                </a:solidFill>
                <a:latin typeface="Calibri" panose="020F0502020204030204" pitchFamily="34" charset="0"/>
                <a:cs typeface="Calibri" panose="020F0502020204030204" pitchFamily="34" charset="0"/>
              </a:rPr>
              <a:t>LumiTec</a:t>
            </a:r>
            <a:r>
              <a:rPr lang="en-US" dirty="0">
                <a:solidFill>
                  <a:schemeClr val="tx1"/>
                </a:solidFill>
                <a:latin typeface="Calibri" panose="020F0502020204030204" pitchFamily="34" charset="0"/>
                <a:cs typeface="Calibri" panose="020F0502020204030204" pitchFamily="34" charset="0"/>
              </a:rPr>
              <a:t> Max, Snap Tube Frames</a:t>
            </a:r>
          </a:p>
        </p:txBody>
      </p:sp>
    </p:spTree>
    <p:extLst>
      <p:ext uri="{BB962C8B-B14F-4D97-AF65-F5344CB8AC3E}">
        <p14:creationId xmlns:p14="http://schemas.microsoft.com/office/powerpoint/2010/main" val="2911439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descr="C:\Users\linda_000\Dropbox (EMG)\1-PMA 2016 Manipulated\PMA, Foundation Medicine, Best Fabric Exhibit\Foundation Medicine 2.jpg">
            <a:extLst>
              <a:ext uri="{FF2B5EF4-FFF2-40B4-BE49-F238E27FC236}">
                <a16:creationId xmlns:a16="http://schemas.microsoft.com/office/drawing/2014/main" id="{24181129-65B0-4E04-8E47-AAF5216F5E9C}"/>
              </a:ext>
            </a:extLst>
          </p:cNvPr>
          <p:cNvPicPr>
            <a:picLocks noChangeAspect="1" noChangeArrowheads="1"/>
          </p:cNvPicPr>
          <p:nvPr/>
        </p:nvPicPr>
        <p:blipFill>
          <a:blip r:embed="rId2" cstate="print"/>
          <a:srcRect/>
          <a:stretch>
            <a:fillRect/>
          </a:stretch>
        </p:blipFill>
        <p:spPr bwMode="auto">
          <a:xfrm>
            <a:off x="4403386" y="191841"/>
            <a:ext cx="3715934" cy="6400800"/>
          </a:xfrm>
          <a:prstGeom prst="rect">
            <a:avLst/>
          </a:prstGeom>
          <a:noFill/>
        </p:spPr>
      </p:pic>
    </p:spTree>
    <p:extLst>
      <p:ext uri="{BB962C8B-B14F-4D97-AF65-F5344CB8AC3E}">
        <p14:creationId xmlns:p14="http://schemas.microsoft.com/office/powerpoint/2010/main" val="2725241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2" descr="C:\Users\linda_000\Dropbox (EMG)\1-PMA 2016 Manipulated\PMA, Foundation Medicine, Best Fabric Exhibit\Foundation Medicine 1.jpg">
            <a:extLst>
              <a:ext uri="{FF2B5EF4-FFF2-40B4-BE49-F238E27FC236}">
                <a16:creationId xmlns:a16="http://schemas.microsoft.com/office/drawing/2014/main" id="{291B5AD4-6C08-4721-8C24-934B1D8C8F4B}"/>
              </a:ext>
            </a:extLst>
          </p:cNvPr>
          <p:cNvPicPr>
            <a:picLocks noChangeAspect="1" noChangeArrowheads="1"/>
          </p:cNvPicPr>
          <p:nvPr/>
        </p:nvPicPr>
        <p:blipFill>
          <a:blip r:embed="rId2" cstate="print"/>
          <a:srcRect/>
          <a:stretch>
            <a:fillRect/>
          </a:stretch>
        </p:blipFill>
        <p:spPr bwMode="auto">
          <a:xfrm>
            <a:off x="5017712" y="306715"/>
            <a:ext cx="4645520" cy="6400800"/>
          </a:xfrm>
          <a:prstGeom prst="rect">
            <a:avLst/>
          </a:prstGeom>
          <a:noFill/>
        </p:spPr>
      </p:pic>
      <p:sp>
        <p:nvSpPr>
          <p:cNvPr id="3" name="TextBox 2">
            <a:extLst>
              <a:ext uri="{FF2B5EF4-FFF2-40B4-BE49-F238E27FC236}">
                <a16:creationId xmlns:a16="http://schemas.microsoft.com/office/drawing/2014/main" id="{9495102C-59D5-4B6C-B7F3-6DE401FFE48D}"/>
              </a:ext>
            </a:extLst>
          </p:cNvPr>
          <p:cNvSpPr txBox="1"/>
          <p:nvPr/>
        </p:nvSpPr>
        <p:spPr>
          <a:xfrm>
            <a:off x="304800" y="5867400"/>
            <a:ext cx="2286000" cy="646331"/>
          </a:xfrm>
          <a:prstGeom prst="rect">
            <a:avLst/>
          </a:prstGeom>
          <a:noFill/>
        </p:spPr>
        <p:txBody>
          <a:bodyPr wrap="square" rtlCol="0">
            <a:spAutoFit/>
          </a:bodyPr>
          <a:lstStyle/>
          <a:p>
            <a:r>
              <a:rPr lang="en-US" dirty="0">
                <a:solidFill>
                  <a:schemeClr val="bg1"/>
                </a:solidFill>
              </a:rPr>
              <a:t>Elevating the cube freed up floor space.</a:t>
            </a:r>
          </a:p>
        </p:txBody>
      </p:sp>
    </p:spTree>
    <p:extLst>
      <p:ext uri="{BB962C8B-B14F-4D97-AF65-F5344CB8AC3E}">
        <p14:creationId xmlns:p14="http://schemas.microsoft.com/office/powerpoint/2010/main" val="1323692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2" descr="C:\Users\linda_000\Dropbox (EMG)\1-PMA 2016 Manipulated\PMA, Foundation Medicine, Best Fabric Exhibit\Foundation Medicine 1.jpg">
            <a:extLst>
              <a:ext uri="{FF2B5EF4-FFF2-40B4-BE49-F238E27FC236}">
                <a16:creationId xmlns:a16="http://schemas.microsoft.com/office/drawing/2014/main" id="{35FC5B0F-1574-4A5C-A106-C97BEEBEE2FD}"/>
              </a:ext>
            </a:extLst>
          </p:cNvPr>
          <p:cNvPicPr>
            <a:picLocks noChangeAspect="1" noChangeArrowheads="1"/>
          </p:cNvPicPr>
          <p:nvPr/>
        </p:nvPicPr>
        <p:blipFill rotWithShape="1">
          <a:blip r:embed="rId2" cstate="print"/>
          <a:srcRect l="16618" t="5976" r="1879" b="37311"/>
          <a:stretch/>
        </p:blipFill>
        <p:spPr bwMode="auto">
          <a:xfrm>
            <a:off x="2706440" y="116323"/>
            <a:ext cx="6828133" cy="6546390"/>
          </a:xfrm>
          <a:prstGeom prst="rect">
            <a:avLst/>
          </a:prstGeom>
          <a:noFill/>
        </p:spPr>
      </p:pic>
    </p:spTree>
    <p:extLst>
      <p:ext uri="{BB962C8B-B14F-4D97-AF65-F5344CB8AC3E}">
        <p14:creationId xmlns:p14="http://schemas.microsoft.com/office/powerpoint/2010/main" val="3288262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2" descr="C:\Users\linda_000\Dropbox (EMG)\1-PMA 2016 Manipulated\PMA, Foundation Medicine, Best Fabric Exhibit\Foundation Medicine 1.jpg">
            <a:extLst>
              <a:ext uri="{FF2B5EF4-FFF2-40B4-BE49-F238E27FC236}">
                <a16:creationId xmlns:a16="http://schemas.microsoft.com/office/drawing/2014/main" id="{A9601B4F-B1F2-4016-AFCC-74FE2B8A4ECD}"/>
              </a:ext>
            </a:extLst>
          </p:cNvPr>
          <p:cNvPicPr>
            <a:picLocks noChangeAspect="1" noChangeArrowheads="1"/>
          </p:cNvPicPr>
          <p:nvPr/>
        </p:nvPicPr>
        <p:blipFill rotWithShape="1">
          <a:blip r:embed="rId2" cstate="print"/>
          <a:srcRect t="57233" b="21447"/>
          <a:stretch/>
        </p:blipFill>
        <p:spPr bwMode="auto">
          <a:xfrm>
            <a:off x="196357" y="1794986"/>
            <a:ext cx="11799286" cy="3466260"/>
          </a:xfrm>
          <a:prstGeom prst="rect">
            <a:avLst/>
          </a:prstGeom>
          <a:noFill/>
        </p:spPr>
      </p:pic>
    </p:spTree>
    <p:extLst>
      <p:ext uri="{BB962C8B-B14F-4D97-AF65-F5344CB8AC3E}">
        <p14:creationId xmlns:p14="http://schemas.microsoft.com/office/powerpoint/2010/main" val="340099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3055274" y="179204"/>
            <a:ext cx="8915399" cy="477878"/>
          </a:xfrm>
        </p:spPr>
        <p:txBody>
          <a:bodyPr>
            <a:normAutofit fontScale="90000"/>
          </a:bodyPr>
          <a:lstStyle/>
          <a:p>
            <a:pPr algn="r"/>
            <a:r>
              <a:rPr lang="en-US" sz="3200" dirty="0">
                <a:latin typeface="Calibri" panose="020F0502020204030204" pitchFamily="34" charset="0"/>
                <a:cs typeface="Calibri" panose="020F0502020204030204" pitchFamily="34" charset="0"/>
              </a:rPr>
              <a:t>Foundation Medicine</a:t>
            </a:r>
            <a:endParaRPr lang="en-US" sz="3200"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430743" y="657082"/>
            <a:ext cx="9621876" cy="5968237"/>
          </a:xfrm>
        </p:spPr>
        <p:txBody>
          <a:bodyPr>
            <a:normAutofit/>
          </a:bodyPr>
          <a:lstStyle/>
          <a:p>
            <a:r>
              <a:rPr lang="en-US" dirty="0">
                <a:solidFill>
                  <a:srgbClr val="0070C0"/>
                </a:solidFill>
                <a:latin typeface="Calibri" panose="020F0502020204030204" pitchFamily="34" charset="0"/>
                <a:cs typeface="Calibri" panose="020F0502020204030204" pitchFamily="34" charset="0"/>
              </a:rPr>
              <a:t>Company: </a:t>
            </a:r>
            <a:r>
              <a:rPr lang="en-US" dirty="0">
                <a:solidFill>
                  <a:schemeClr val="tx1"/>
                </a:solidFill>
                <a:latin typeface="Calibri" panose="020F0502020204030204" pitchFamily="34" charset="0"/>
                <a:cs typeface="Calibri" panose="020F0502020204030204" pitchFamily="34" charset="0"/>
              </a:rPr>
              <a:t>Provider of cancer treatment based on patient’s molecular profile</a:t>
            </a:r>
          </a:p>
          <a:p>
            <a:r>
              <a:rPr lang="en-US" dirty="0">
                <a:solidFill>
                  <a:srgbClr val="0070C0"/>
                </a:solidFill>
                <a:latin typeface="Calibri" panose="020F0502020204030204" pitchFamily="34" charset="0"/>
                <a:cs typeface="Calibri" panose="020F0502020204030204" pitchFamily="34" charset="0"/>
              </a:rPr>
              <a:t>Design/Marketing/Logistics Challenges: </a:t>
            </a:r>
          </a:p>
          <a:p>
            <a:pPr marL="285750" indent="-285750">
              <a:buFont typeface="Arial" panose="020B0604020202020204" pitchFamily="34" charset="0"/>
              <a:buChar char="•"/>
            </a:pPr>
            <a:r>
              <a:rPr lang="en-US" dirty="0">
                <a:latin typeface="Calibri" pitchFamily="34" charset="0"/>
              </a:rPr>
              <a:t>The cube graphics are critical to brand recognition. Originally the agency’s vision was to have the cube sitting in the middle of the space, but that would have severely eliminated space for engagement activities, even though one of the ad agency’s scenarios had the cube as a room in the center of the exhibit. </a:t>
            </a:r>
          </a:p>
          <a:p>
            <a:pPr marL="285750" indent="-285750">
              <a:buFont typeface="Arial" panose="020B0604020202020204" pitchFamily="34" charset="0"/>
              <a:buChar char="•"/>
            </a:pPr>
            <a:r>
              <a:rPr lang="en-US" dirty="0">
                <a:latin typeface="Calibri" pitchFamily="34" charset="0"/>
              </a:rPr>
              <a:t>Using the cube image was non-negotiable but the design and fabrication team had to find a way to keep the cube without limiting space for booth visitors to talk to the people from Foundation Medicine.</a:t>
            </a:r>
            <a:endParaRPr lang="en-US" dirty="0">
              <a:solidFill>
                <a:schemeClr val="tx1"/>
              </a:solidFill>
              <a:latin typeface="Calibri" panose="020F0502020204030204" pitchFamily="34" charset="0"/>
              <a:cs typeface="Calibri" panose="020F0502020204030204" pitchFamily="34" charset="0"/>
            </a:endParaRPr>
          </a:p>
          <a:p>
            <a:r>
              <a:rPr lang="en-US" dirty="0">
                <a:solidFill>
                  <a:srgbClr val="0070C0"/>
                </a:solidFill>
                <a:latin typeface="Calibri" panose="020F0502020204030204" pitchFamily="34" charset="0"/>
                <a:cs typeface="Calibri" panose="020F0502020204030204" pitchFamily="34" charset="0"/>
              </a:rPr>
              <a:t>Solutions: </a:t>
            </a:r>
          </a:p>
          <a:p>
            <a:pPr marL="285750" indent="-285750">
              <a:buFont typeface="Arial" panose="020B0604020202020204" pitchFamily="34" charset="0"/>
              <a:buChar char="•"/>
            </a:pPr>
            <a:r>
              <a:rPr lang="en-US" dirty="0">
                <a:latin typeface="Calibri" pitchFamily="34" charset="0"/>
              </a:rPr>
              <a:t>The cube was “elevated” to become a very large (12’ square) fabric hanging sign, freeing up the space below the sign for engagement within the exhibit. Interactive stations (touchscreen presentations and video) were mounted on a square tower below the cube (the tower had a much smaller footprint than what would have resulted from setting the 12’ cube on the floor)—and a “wall of possibilities” along the perimeter. </a:t>
            </a:r>
          </a:p>
          <a:p>
            <a:pPr marL="285750" indent="-285750">
              <a:buFont typeface="Arial" panose="020B0604020202020204" pitchFamily="34" charset="0"/>
              <a:buChar char="•"/>
            </a:pPr>
            <a:r>
              <a:rPr lang="en-US" dirty="0">
                <a:latin typeface="Calibri" pitchFamily="34" charset="0"/>
              </a:rPr>
              <a:t>A striking 3D hanging logo was encased in the larger hanging sign (the cube), and on the outer cube was Foundation’s tagline: “It’s what’s inside that matters.”  </a:t>
            </a:r>
            <a:endParaRPr lang="en-US" dirty="0">
              <a:solidFill>
                <a:srgbClr val="6699FF"/>
              </a:solidFill>
              <a:latin typeface="Calibri" pitchFamily="34" charset="0"/>
            </a:endParaRPr>
          </a:p>
          <a:p>
            <a:endParaRPr lang="en-US" dirty="0">
              <a:solidFill>
                <a:srgbClr val="B2B2B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1447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2021405" y="179204"/>
            <a:ext cx="8915399" cy="477878"/>
          </a:xfrm>
        </p:spPr>
        <p:txBody>
          <a:bodyPr>
            <a:noAutofit/>
          </a:bodyPr>
          <a:lstStyle/>
          <a:p>
            <a:pPr algn="ctr"/>
            <a:r>
              <a:rPr lang="en-US" sz="2900" dirty="0">
                <a:latin typeface="Calibri" panose="020F0502020204030204" pitchFamily="34" charset="0"/>
                <a:cs typeface="Calibri" panose="020F0502020204030204" pitchFamily="34" charset="0"/>
              </a:rPr>
              <a:t>Contributing Firms </a:t>
            </a:r>
            <a:endParaRPr lang="en-US" sz="2900"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430743" y="657082"/>
            <a:ext cx="9621876" cy="5968237"/>
          </a:xfrm>
        </p:spPr>
        <p:txBody>
          <a:bodyPr>
            <a:normAutofit/>
          </a:bodyPr>
          <a:lstStyle/>
          <a:p>
            <a:r>
              <a:rPr lang="en-US" dirty="0">
                <a:solidFill>
                  <a:srgbClr val="3366FF"/>
                </a:solidFill>
                <a:latin typeface="Calibri" panose="020F0502020204030204" pitchFamily="34" charset="0"/>
                <a:cs typeface="Calibri" panose="020F0502020204030204" pitchFamily="34" charset="0"/>
              </a:rPr>
              <a:t>Design</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Access TCA Inc., Sally Lou Who, 972-317-1009, sallyloo@accesstca.com</a:t>
            </a:r>
            <a:endParaRPr lang="en-US" dirty="0">
              <a:solidFill>
                <a:schemeClr val="tx1"/>
              </a:solidFill>
              <a:latin typeface="Calibri" panose="020F0502020204030204" pitchFamily="34" charset="0"/>
              <a:cs typeface="Calibri" panose="020F0502020204030204" pitchFamily="34" charset="0"/>
            </a:endParaRPr>
          </a:p>
          <a:p>
            <a:r>
              <a:rPr lang="en-US" dirty="0">
                <a:solidFill>
                  <a:srgbClr val="3366FF"/>
                </a:solidFill>
                <a:latin typeface="Calibri" panose="020F0502020204030204" pitchFamily="34" charset="0"/>
                <a:cs typeface="Calibri" panose="020F0502020204030204" pitchFamily="34" charset="0"/>
              </a:rPr>
              <a:t>Fabrication</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Access TCA Inc., Sally Lou Who, 972-317-1009, sallyloo@accesstca.com</a:t>
            </a:r>
            <a:endParaRPr lang="en-US" dirty="0">
              <a:solidFill>
                <a:schemeClr val="tx1"/>
              </a:solidFill>
              <a:latin typeface="Calibri" panose="020F0502020204030204" pitchFamily="34" charset="0"/>
              <a:cs typeface="Calibri" panose="020F0502020204030204" pitchFamily="34" charset="0"/>
            </a:endParaRPr>
          </a:p>
          <a:p>
            <a:r>
              <a:rPr lang="en-US" dirty="0">
                <a:solidFill>
                  <a:srgbClr val="3366FF"/>
                </a:solidFill>
                <a:latin typeface="Calibri" panose="020F0502020204030204" pitchFamily="34" charset="0"/>
                <a:cs typeface="Calibri" panose="020F0502020204030204" pitchFamily="34" charset="0"/>
              </a:rPr>
              <a:t>System Manufacturer </a:t>
            </a:r>
            <a:endParaRPr lang="en-US" dirty="0">
              <a:solidFill>
                <a:schemeClr val="tx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Tectonics Industries Inc.</a:t>
            </a:r>
            <a:endParaRPr lang="en-US" dirty="0">
              <a:solidFill>
                <a:srgbClr val="B2B2B2"/>
              </a:solidFill>
              <a:latin typeface="Calibri" panose="020F0502020204030204" pitchFamily="34" charset="0"/>
              <a:cs typeface="Calibri" panose="020F0502020204030204" pitchFamily="34" charset="0"/>
            </a:endParaRPr>
          </a:p>
          <a:p>
            <a:r>
              <a:rPr lang="en-US" dirty="0">
                <a:solidFill>
                  <a:srgbClr val="3366FF"/>
                </a:solidFill>
                <a:latin typeface="Calibri" panose="020F0502020204030204" pitchFamily="34" charset="0"/>
                <a:cs typeface="Calibri" panose="020F0502020204030204" pitchFamily="34" charset="0"/>
              </a:rPr>
              <a:t>Photography</a:t>
            </a:r>
            <a:r>
              <a:rPr lang="en-US" dirty="0">
                <a:solidFill>
                  <a:srgbClr val="B2B2B2"/>
                </a:solidFill>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Padgett and Company Inc.</a:t>
            </a:r>
          </a:p>
          <a:p>
            <a:endParaRPr lang="en-US" dirty="0">
              <a:solidFill>
                <a:srgbClr val="B2B2B2"/>
              </a:solidFill>
            </a:endParaRPr>
          </a:p>
          <a:p>
            <a:endParaRPr lang="en-US" i="1" dirty="0">
              <a:solidFill>
                <a:schemeClr val="tx1"/>
              </a:solidFill>
            </a:endParaRPr>
          </a:p>
          <a:p>
            <a:endParaRPr lang="en-US" dirty="0">
              <a:solidFill>
                <a:srgbClr val="B2B2B2"/>
              </a:solidFill>
            </a:endParaRPr>
          </a:p>
        </p:txBody>
      </p:sp>
    </p:spTree>
    <p:extLst>
      <p:ext uri="{BB962C8B-B14F-4D97-AF65-F5344CB8AC3E}">
        <p14:creationId xmlns:p14="http://schemas.microsoft.com/office/powerpoint/2010/main" val="3231606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1752601" y="152401"/>
            <a:ext cx="8610600" cy="6740307"/>
          </a:xfrm>
          <a:prstGeom prst="rect">
            <a:avLst/>
          </a:prstGeom>
          <a:noFill/>
        </p:spPr>
        <p:txBody>
          <a:bodyPr wrap="square" rtlCol="0">
            <a:spAutoFit/>
          </a:bodyPr>
          <a:lstStyle/>
          <a:p>
            <a:pPr defTabSz="914400"/>
            <a:r>
              <a:rPr lang="en-US" dirty="0">
                <a:solidFill>
                  <a:schemeClr val="bg1"/>
                </a:solidFill>
                <a:latin typeface="Calibri"/>
              </a:rPr>
              <a:t>INSTRUCTIONS FOR TRADITIONAL CATEGORIES (REALIZED/FABRICATED STANDS)</a:t>
            </a:r>
          </a:p>
          <a:p>
            <a:pPr defTabSz="914400"/>
            <a:r>
              <a:rPr lang="en-US" dirty="0">
                <a:solidFill>
                  <a:srgbClr val="0070C0"/>
                </a:solidFill>
                <a:latin typeface="Calibri"/>
              </a:rPr>
              <a:t>Each entry must have the following four types of slides. Use the exact same font, color, size, positioning, and order shown in the examples to maintain consistency across entries.</a:t>
            </a:r>
          </a:p>
          <a:p>
            <a:pPr defTabSz="914400"/>
            <a:endParaRPr lang="en-US" dirty="0">
              <a:solidFill>
                <a:srgbClr val="0070C0"/>
              </a:solidFill>
              <a:latin typeface="Calibri"/>
            </a:endParaRPr>
          </a:p>
          <a:p>
            <a:pPr marL="342900" indent="-342900" defTabSz="914400">
              <a:buAutoNum type="arabicPeriod"/>
            </a:pPr>
            <a:r>
              <a:rPr lang="en-US" dirty="0">
                <a:solidFill>
                  <a:srgbClr val="0070C0"/>
                </a:solidFill>
                <a:latin typeface="Calibri"/>
              </a:rPr>
              <a:t>Title Slide – Input the client company name (i.e., the </a:t>
            </a:r>
            <a:r>
              <a:rPr lang="en-US" u="sng" dirty="0">
                <a:solidFill>
                  <a:srgbClr val="0070C0"/>
                </a:solidFill>
                <a:latin typeface="Calibri"/>
              </a:rPr>
              <a:t>exhibiting </a:t>
            </a:r>
            <a:r>
              <a:rPr lang="en-US" dirty="0">
                <a:solidFill>
                  <a:srgbClr val="0070C0"/>
                </a:solidFill>
                <a:latin typeface="Calibri"/>
              </a:rPr>
              <a:t>company), along with the category, dimensions, show, year, budget, manufacturer of the system, and specific names of the three most prevalent products/components used in the stand. </a:t>
            </a:r>
          </a:p>
          <a:p>
            <a:pPr marL="342900" indent="-342900" defTabSz="914400"/>
            <a:r>
              <a:rPr lang="en-US" dirty="0">
                <a:solidFill>
                  <a:srgbClr val="0070C0"/>
                </a:solidFill>
                <a:latin typeface="Calibri"/>
              </a:rPr>
              <a:t>2. Photo Slides – Include overall and detail images of the completed project. While renderings will be accepted, two to 20 images of the completed project must be included. While these are low-res images, they should be identical to the high-res images submitted as individual files via DropBox. Only one blank slide is included in each template, so copy and paste as necessary to accommodate your photos. </a:t>
            </a:r>
          </a:p>
          <a:p>
            <a:pPr marL="342900" indent="-342900" defTabSz="914400"/>
            <a:r>
              <a:rPr lang="en-US" dirty="0">
                <a:solidFill>
                  <a:srgbClr val="0070C0"/>
                </a:solidFill>
                <a:latin typeface="Calibri"/>
              </a:rPr>
              <a:t>Use one image per slide on a solid black background. Although not required, MINIMAL text (a few words to one short sentence) may be included in white (Font: calibri 18) to describe an image. </a:t>
            </a:r>
          </a:p>
          <a:p>
            <a:pPr marL="342900" indent="-342900" defTabSz="914400"/>
            <a:r>
              <a:rPr lang="en-US" dirty="0">
                <a:solidFill>
                  <a:srgbClr val="0070C0"/>
                </a:solidFill>
                <a:latin typeface="Calibri"/>
              </a:rPr>
              <a:t>If you provide  video(s) (which are optional), write “video” on a blank slide. We will then embed your video into the proper slide after you submit your materials via DropBox. </a:t>
            </a:r>
          </a:p>
          <a:p>
            <a:pPr marL="342900" indent="-342900" defTabSz="914400"/>
            <a:r>
              <a:rPr lang="en-US" dirty="0">
                <a:solidFill>
                  <a:srgbClr val="0070C0"/>
                </a:solidFill>
                <a:latin typeface="Calibri"/>
              </a:rPr>
              <a:t>3. Written Summary Slide(s) – Provide a written description of the project. You may add slides as necessary to accommodate your text; however, always maintain the font type, size, color, positioning, and order. </a:t>
            </a:r>
          </a:p>
          <a:p>
            <a:pPr marL="342900" indent="-342900" defTabSz="914400"/>
            <a:r>
              <a:rPr lang="en-US" dirty="0">
                <a:solidFill>
                  <a:srgbClr val="0070C0"/>
                </a:solidFill>
                <a:latin typeface="Calibri"/>
              </a:rPr>
              <a:t>4. Contact Info – List the design firm(s), fabrication firm(s), system manufacturer, and photography firm(s). This is the only location where supplier firms should be listed.</a:t>
            </a:r>
          </a:p>
          <a:p>
            <a:pPr marL="342900" indent="-342900" defTabSz="914400"/>
            <a:endParaRPr lang="en-US" dirty="0">
              <a:solidFill>
                <a:prstClr val="white"/>
              </a:solidFill>
              <a:latin typeface="Calibri"/>
            </a:endParaRPr>
          </a:p>
          <a:p>
            <a:pPr marL="342900" indent="-342900" defTabSz="914400">
              <a:buFontTx/>
              <a:buAutoNum type="arabicPeriod"/>
            </a:pPr>
            <a:endParaRPr lang="en-US" dirty="0">
              <a:solidFill>
                <a:prstClr val="white"/>
              </a:solidFill>
              <a:latin typeface="Calibri"/>
            </a:endParaRPr>
          </a:p>
        </p:txBody>
      </p:sp>
    </p:spTree>
    <p:extLst>
      <p:ext uri="{BB962C8B-B14F-4D97-AF65-F5344CB8AC3E}">
        <p14:creationId xmlns:p14="http://schemas.microsoft.com/office/powerpoint/2010/main" val="263766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1752601" y="152401"/>
            <a:ext cx="8926584" cy="6740307"/>
          </a:xfrm>
          <a:prstGeom prst="rect">
            <a:avLst/>
          </a:prstGeom>
          <a:noFill/>
        </p:spPr>
        <p:txBody>
          <a:bodyPr wrap="square" rtlCol="0">
            <a:spAutoFit/>
          </a:bodyPr>
          <a:lstStyle/>
          <a:p>
            <a:pPr defTabSz="914400"/>
            <a:r>
              <a:rPr lang="en-US" dirty="0">
                <a:solidFill>
                  <a:schemeClr val="bg1"/>
                </a:solidFill>
                <a:latin typeface="Calibri"/>
              </a:rPr>
              <a:t>INSTRUCTIONS FOR CONCEPTUAL DESIGN CATEGORY</a:t>
            </a:r>
          </a:p>
          <a:p>
            <a:pPr defTabSz="914400"/>
            <a:r>
              <a:rPr lang="en-US" dirty="0">
                <a:solidFill>
                  <a:srgbClr val="0070C0"/>
                </a:solidFill>
                <a:latin typeface="Calibri"/>
              </a:rPr>
              <a:t>Each entry must have the following four types of slides. Use the exact same font, color, size, positioning, and order shown in the examples to maintain consistency across entries.</a:t>
            </a:r>
          </a:p>
          <a:p>
            <a:pPr defTabSz="914400"/>
            <a:endParaRPr lang="en-US" dirty="0">
              <a:solidFill>
                <a:srgbClr val="0070C0"/>
              </a:solidFill>
              <a:latin typeface="Calibri"/>
            </a:endParaRPr>
          </a:p>
          <a:p>
            <a:pPr marL="342900" indent="-342900" defTabSz="914400">
              <a:buAutoNum type="arabicPeriod"/>
            </a:pPr>
            <a:r>
              <a:rPr lang="en-US" dirty="0">
                <a:solidFill>
                  <a:srgbClr val="0070C0"/>
                </a:solidFill>
                <a:latin typeface="Calibri"/>
              </a:rPr>
              <a:t>Title Slide – Input the actual name of the client or the </a:t>
            </a:r>
            <a:r>
              <a:rPr lang="en-US" u="sng" dirty="0">
                <a:solidFill>
                  <a:srgbClr val="0070C0"/>
                </a:solidFill>
                <a:latin typeface="Calibri"/>
              </a:rPr>
              <a:t>type</a:t>
            </a:r>
            <a:r>
              <a:rPr lang="en-US" dirty="0">
                <a:solidFill>
                  <a:srgbClr val="0070C0"/>
                </a:solidFill>
                <a:latin typeface="Calibri"/>
              </a:rPr>
              <a:t> of client company (e.g., telecommunications firm, construction company, etc.) for which this design was created or for which it would be most beneficial. Also input the category, dimensions, budget, manufacturer of the system, and specific names of the three most prevalent products/components used in the stand. While this design hasn’t been realized, it must employ real system components and have the capability to be manufactured. (It can’t disobey physics laws.)</a:t>
            </a:r>
          </a:p>
          <a:p>
            <a:pPr marL="342900" indent="-342900" defTabSz="914400">
              <a:buAutoNum type="arabicPeriod"/>
            </a:pPr>
            <a:r>
              <a:rPr lang="en-US" dirty="0">
                <a:solidFill>
                  <a:srgbClr val="0070C0"/>
                </a:solidFill>
                <a:latin typeface="Calibri"/>
              </a:rPr>
              <a:t>Photo Slides – Include two to 20 low-res renderings of the concept. These renderings should be identical to the high-res renderings submitted as individual files via DropBox. Only one blank slide is included in each template, so copy and paste as necessary to accommodate your renderings. </a:t>
            </a:r>
          </a:p>
          <a:p>
            <a:pPr marL="342900" indent="-342900" defTabSz="914400"/>
            <a:r>
              <a:rPr lang="en-US" dirty="0">
                <a:solidFill>
                  <a:srgbClr val="0070C0"/>
                </a:solidFill>
                <a:latin typeface="Calibri"/>
              </a:rPr>
              <a:t>Use one image per slide on a solid black background. Although not required, MINIMAL text (a few words to one short sentence) may be included in white (Font: calibri 18) to describe an image. </a:t>
            </a:r>
          </a:p>
          <a:p>
            <a:pPr marL="342900" indent="-342900" defTabSz="914400"/>
            <a:r>
              <a:rPr lang="en-US" dirty="0">
                <a:solidFill>
                  <a:srgbClr val="0070C0"/>
                </a:solidFill>
                <a:latin typeface="Calibri"/>
              </a:rPr>
              <a:t>3. Written Summary Slide(s) – Provide a written description of the proposed project. You may add slides as necessary to accommodate your text; however, always maintain the font type, size, color, positioning, and order. </a:t>
            </a:r>
          </a:p>
          <a:p>
            <a:pPr marL="342900" indent="-342900" defTabSz="914400"/>
            <a:r>
              <a:rPr lang="en-US" dirty="0">
                <a:solidFill>
                  <a:srgbClr val="0070C0"/>
                </a:solidFill>
                <a:latin typeface="Calibri"/>
              </a:rPr>
              <a:t>4. Contact Info – List the design firm(s) and proposed system manufacturer. This is the only locale where supplier information should be provided.</a:t>
            </a:r>
            <a:endParaRPr lang="en-US" dirty="0">
              <a:solidFill>
                <a:prstClr val="white"/>
              </a:solidFill>
              <a:latin typeface="Calibri"/>
            </a:endParaRPr>
          </a:p>
          <a:p>
            <a:pPr marL="342900" indent="-342900" defTabSz="914400">
              <a:buFontTx/>
              <a:buAutoNum type="arabicPeriod"/>
            </a:pPr>
            <a:endParaRPr lang="en-US" dirty="0">
              <a:solidFill>
                <a:prstClr val="white"/>
              </a:solidFill>
              <a:latin typeface="Calibri"/>
            </a:endParaRPr>
          </a:p>
        </p:txBody>
      </p:sp>
    </p:spTree>
    <p:extLst>
      <p:ext uri="{BB962C8B-B14F-4D97-AF65-F5344CB8AC3E}">
        <p14:creationId xmlns:p14="http://schemas.microsoft.com/office/powerpoint/2010/main" val="475543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1895045" y="1618198"/>
            <a:ext cx="8610600" cy="3139321"/>
          </a:xfrm>
          <a:prstGeom prst="rect">
            <a:avLst/>
          </a:prstGeom>
          <a:noFill/>
        </p:spPr>
        <p:txBody>
          <a:bodyPr wrap="square" rtlCol="0">
            <a:spAutoFit/>
          </a:bodyPr>
          <a:lstStyle/>
          <a:p>
            <a:pPr lvl="0" defTabSz="914400"/>
            <a:r>
              <a:rPr lang="en-US" dirty="0">
                <a:solidFill>
                  <a:srgbClr val="0070C0"/>
                </a:solidFill>
                <a:latin typeface="Calibri" pitchFamily="34" charset="0"/>
              </a:rPr>
              <a:t>The next slides are the template. To create your own presentation(s) using the template, either:</a:t>
            </a:r>
            <a:br>
              <a:rPr lang="en-US" dirty="0">
                <a:solidFill>
                  <a:srgbClr val="0070C0"/>
                </a:solidFill>
                <a:latin typeface="Calibri" pitchFamily="34" charset="0"/>
              </a:rPr>
            </a:br>
            <a:r>
              <a:rPr lang="en-US" dirty="0">
                <a:solidFill>
                  <a:srgbClr val="0070C0"/>
                </a:solidFill>
                <a:latin typeface="Calibri" pitchFamily="34" charset="0"/>
              </a:rPr>
              <a:t> </a:t>
            </a:r>
            <a:br>
              <a:rPr lang="en-US" dirty="0">
                <a:solidFill>
                  <a:srgbClr val="0070C0"/>
                </a:solidFill>
                <a:latin typeface="Calibri" pitchFamily="34" charset="0"/>
              </a:rPr>
            </a:br>
            <a:r>
              <a:rPr lang="en-US" dirty="0">
                <a:solidFill>
                  <a:srgbClr val="0070C0"/>
                </a:solidFill>
                <a:latin typeface="Calibri" pitchFamily="34" charset="0"/>
              </a:rPr>
              <a:t>a) Copy slides to a new document (being sure to save the existing formatting/theme), delete the instructions from each slide, and add your text and photos, </a:t>
            </a:r>
          </a:p>
          <a:p>
            <a:pPr lvl="0" defTabSz="914400"/>
            <a:br>
              <a:rPr lang="en-US" dirty="0">
                <a:solidFill>
                  <a:srgbClr val="0070C0"/>
                </a:solidFill>
                <a:latin typeface="Calibri" pitchFamily="34" charset="0"/>
              </a:rPr>
            </a:br>
            <a:r>
              <a:rPr lang="en-US" dirty="0">
                <a:solidFill>
                  <a:srgbClr val="0070C0"/>
                </a:solidFill>
                <a:latin typeface="Calibri" pitchFamily="34" charset="0"/>
              </a:rPr>
              <a:t>OR </a:t>
            </a:r>
          </a:p>
          <a:p>
            <a:pPr lvl="0" defTabSz="914400"/>
            <a:br>
              <a:rPr lang="en-US" dirty="0">
                <a:solidFill>
                  <a:srgbClr val="0070C0"/>
                </a:solidFill>
                <a:latin typeface="Calibri" pitchFamily="34" charset="0"/>
              </a:rPr>
            </a:br>
            <a:r>
              <a:rPr lang="en-US" dirty="0">
                <a:solidFill>
                  <a:srgbClr val="0070C0"/>
                </a:solidFill>
                <a:latin typeface="Calibri" pitchFamily="34" charset="0"/>
              </a:rPr>
              <a:t>b) Save and rename this entire document. Then delete the introductory slides as well as the example at the end. Then delete the instructions from each slide and add your text and photos.  </a:t>
            </a:r>
            <a:endParaRPr kumimoji="0" lang="en-US" sz="1800" b="0" i="0" u="none" strike="noStrike" kern="1200" cap="none" spc="0" normalizeH="0" baseline="0" noProof="0" dirty="0">
              <a:ln>
                <a:noFill/>
              </a:ln>
              <a:solidFill>
                <a:srgbClr val="0070C0"/>
              </a:solidFill>
              <a:effectLst/>
              <a:uLnTx/>
              <a:uFillTx/>
              <a:latin typeface="Calibri"/>
            </a:endParaRPr>
          </a:p>
        </p:txBody>
      </p:sp>
    </p:spTree>
    <p:extLst>
      <p:ext uri="{BB962C8B-B14F-4D97-AF65-F5344CB8AC3E}">
        <p14:creationId xmlns:p14="http://schemas.microsoft.com/office/powerpoint/2010/main" val="3620327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2719840" y="189358"/>
            <a:ext cx="8915399" cy="2262781"/>
          </a:xfrm>
        </p:spPr>
        <p:txBody>
          <a:bodyPr>
            <a:normAutofit/>
          </a:bodyPr>
          <a:lstStyle/>
          <a:p>
            <a:r>
              <a:rPr lang="en-US" sz="1600" dirty="0">
                <a:latin typeface="Calibri" panose="020F0502020204030204" pitchFamily="34" charset="0"/>
                <a:cs typeface="Calibri" panose="020F0502020204030204" pitchFamily="34" charset="0"/>
              </a:rPr>
              <a:t>(This is a title slide for a </a:t>
            </a:r>
            <a:r>
              <a:rPr lang="en-US" sz="1600" u="sng" dirty="0">
                <a:latin typeface="Calibri" panose="020F0502020204030204" pitchFamily="34" charset="0"/>
                <a:cs typeface="Calibri" panose="020F0502020204030204" pitchFamily="34" charset="0"/>
              </a:rPr>
              <a:t>traditional category </a:t>
            </a:r>
            <a:r>
              <a:rPr lang="en-US" sz="1600" dirty="0">
                <a:latin typeface="Calibri" panose="020F0502020204030204" pitchFamily="34" charset="0"/>
                <a:cs typeface="Calibri" panose="020F0502020204030204" pitchFamily="34" charset="0"/>
              </a:rPr>
              <a:t>entry.)</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Client Company Name</a:t>
            </a:r>
            <a:br>
              <a:rPr lang="en-US" dirty="0">
                <a:latin typeface="Calibri" panose="020F0502020204030204" pitchFamily="34" charset="0"/>
                <a:cs typeface="Calibri" panose="020F0502020204030204" pitchFamily="34" charset="0"/>
              </a:rPr>
            </a:br>
            <a:r>
              <a:rPr lang="en-US" i="1" dirty="0">
                <a:solidFill>
                  <a:schemeClr val="tx1">
                    <a:lumMod val="50000"/>
                  </a:schemeClr>
                </a:solidFill>
                <a:latin typeface="Calibri" panose="020F0502020204030204" pitchFamily="34" charset="0"/>
                <a:cs typeface="Calibri" panose="020F0502020204030204" pitchFamily="34" charset="0"/>
              </a:rPr>
              <a:t>(Font: Calibri 54, white)</a:t>
            </a:r>
            <a:endParaRPr lang="en-US"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719841" y="2563996"/>
            <a:ext cx="8915399" cy="4104646"/>
          </a:xfrm>
        </p:spPr>
        <p:txBody>
          <a:bodyPr>
            <a:normAutofit fontScale="92500" lnSpcReduction="20000"/>
          </a:bodyPr>
          <a:lstStyle/>
          <a:p>
            <a:r>
              <a:rPr lang="en-US" sz="1900" dirty="0">
                <a:solidFill>
                  <a:srgbClr val="0070C0"/>
                </a:solidFill>
                <a:latin typeface="Calibri" panose="020F0502020204030204" pitchFamily="34" charset="0"/>
                <a:cs typeface="Calibri" panose="020F0502020204030204" pitchFamily="34" charset="0"/>
              </a:rPr>
              <a:t>Category: </a:t>
            </a:r>
            <a:r>
              <a:rPr lang="en-US" sz="1900" dirty="0">
                <a:solidFill>
                  <a:schemeClr val="tx1"/>
                </a:solidFill>
                <a:latin typeface="Calibri" panose="020F0502020204030204" pitchFamily="34" charset="0"/>
                <a:cs typeface="Calibri" panose="020F0502020204030204" pitchFamily="34" charset="0"/>
              </a:rPr>
              <a:t>(Which category are you entering?)</a:t>
            </a:r>
          </a:p>
          <a:p>
            <a:r>
              <a:rPr lang="en-US" sz="1900" dirty="0">
                <a:solidFill>
                  <a:srgbClr val="0070C0"/>
                </a:solidFill>
                <a:latin typeface="Calibri" panose="020F0502020204030204" pitchFamily="34" charset="0"/>
                <a:cs typeface="Calibri" panose="020F0502020204030204" pitchFamily="34" charset="0"/>
              </a:rPr>
              <a:t>Dimensions: </a:t>
            </a:r>
            <a:r>
              <a:rPr lang="en-US" sz="1900" dirty="0">
                <a:solidFill>
                  <a:schemeClr val="tx1"/>
                </a:solidFill>
                <a:latin typeface="Calibri" panose="020F0502020204030204" pitchFamily="34" charset="0"/>
                <a:cs typeface="Calibri" panose="020F0502020204030204" pitchFamily="34" charset="0"/>
              </a:rPr>
              <a:t>X-by-X feet</a:t>
            </a:r>
            <a:endParaRPr lang="en-US" sz="1900" dirty="0">
              <a:solidFill>
                <a:srgbClr val="B2B2B2"/>
              </a:solidFill>
              <a:latin typeface="Calibri" panose="020F0502020204030204" pitchFamily="34" charset="0"/>
              <a:cs typeface="Calibri" panose="020F0502020204030204" pitchFamily="34" charset="0"/>
            </a:endParaRPr>
          </a:p>
          <a:p>
            <a:r>
              <a:rPr lang="en-US" sz="1900" dirty="0">
                <a:solidFill>
                  <a:srgbClr val="0070C0"/>
                </a:solidFill>
                <a:latin typeface="Calibri" panose="020F0502020204030204" pitchFamily="34" charset="0"/>
                <a:cs typeface="Calibri" panose="020F0502020204030204" pitchFamily="34" charset="0"/>
              </a:rPr>
              <a:t>Show: </a:t>
            </a:r>
            <a:r>
              <a:rPr lang="en-US" sz="1900" dirty="0">
                <a:solidFill>
                  <a:schemeClr val="tx1"/>
                </a:solidFill>
                <a:latin typeface="Calibri" panose="020F0502020204030204" pitchFamily="34" charset="0"/>
                <a:cs typeface="Calibri" panose="020F0502020204030204" pitchFamily="34" charset="0"/>
              </a:rPr>
              <a:t>(Spell out the full name of the show as opposed to using only acronyms.)</a:t>
            </a:r>
            <a:endParaRPr lang="en-US" sz="1900" dirty="0">
              <a:solidFill>
                <a:srgbClr val="B2B2B2"/>
              </a:solidFill>
              <a:latin typeface="Calibri" panose="020F0502020204030204" pitchFamily="34" charset="0"/>
              <a:cs typeface="Calibri" panose="020F0502020204030204" pitchFamily="34" charset="0"/>
            </a:endParaRPr>
          </a:p>
          <a:p>
            <a:r>
              <a:rPr lang="en-US" sz="1900" dirty="0">
                <a:solidFill>
                  <a:srgbClr val="0070C0"/>
                </a:solidFill>
                <a:latin typeface="Calibri" panose="020F0502020204030204" pitchFamily="34" charset="0"/>
                <a:cs typeface="Calibri" panose="020F0502020204030204" pitchFamily="34" charset="0"/>
              </a:rPr>
              <a:t>Year: </a:t>
            </a:r>
            <a:r>
              <a:rPr lang="en-US" sz="1900" dirty="0">
                <a:solidFill>
                  <a:schemeClr val="tx1"/>
                </a:solidFill>
                <a:latin typeface="Calibri" panose="020F0502020204030204" pitchFamily="34" charset="0"/>
                <a:cs typeface="Calibri" panose="020F0502020204030204" pitchFamily="34" charset="0"/>
              </a:rPr>
              <a:t>(Identify the year the show took place.)</a:t>
            </a:r>
            <a:endParaRPr lang="en-US" sz="1900" dirty="0">
              <a:solidFill>
                <a:srgbClr val="B2B2B2"/>
              </a:solidFill>
              <a:latin typeface="Calibri" panose="020F0502020204030204" pitchFamily="34" charset="0"/>
              <a:cs typeface="Calibri" panose="020F0502020204030204" pitchFamily="34" charset="0"/>
            </a:endParaRPr>
          </a:p>
          <a:p>
            <a:r>
              <a:rPr lang="en-US" sz="1900" dirty="0">
                <a:solidFill>
                  <a:srgbClr val="0070C0"/>
                </a:solidFill>
                <a:latin typeface="Calibri" panose="020F0502020204030204" pitchFamily="34" charset="0"/>
                <a:cs typeface="Calibri" panose="020F0502020204030204" pitchFamily="34" charset="0"/>
              </a:rPr>
              <a:t>Budget:</a:t>
            </a:r>
            <a:r>
              <a:rPr lang="en-US" sz="1900" b="1" dirty="0">
                <a:solidFill>
                  <a:srgbClr val="0070C0"/>
                </a:solidFill>
                <a:latin typeface="Calibri" panose="020F0502020204030204" pitchFamily="34" charset="0"/>
                <a:cs typeface="Calibri" panose="020F0502020204030204" pitchFamily="34" charset="0"/>
              </a:rPr>
              <a:t> </a:t>
            </a:r>
            <a:r>
              <a:rPr lang="en-US" sz="1900" dirty="0">
                <a:solidFill>
                  <a:schemeClr val="tx1"/>
                </a:solidFill>
                <a:latin typeface="Calibri" panose="020F0502020204030204" pitchFamily="34" charset="0"/>
                <a:cs typeface="Calibri" panose="020F0502020204030204" pitchFamily="34" charset="0"/>
              </a:rPr>
              <a:t>(Input the budget range you selected when completing the online form. Use this format: $80 – $149K. Also note that all budget ranges and category names appear on the Submission Instructions for your reference.)</a:t>
            </a:r>
          </a:p>
          <a:p>
            <a:r>
              <a:rPr lang="en-US" sz="1900" dirty="0">
                <a:solidFill>
                  <a:srgbClr val="0070C0"/>
                </a:solidFill>
                <a:latin typeface="Calibri" panose="020F0502020204030204" pitchFamily="34" charset="0"/>
                <a:cs typeface="Calibri" panose="020F0502020204030204" pitchFamily="34" charset="0"/>
              </a:rPr>
              <a:t>Manufacturer of Exhibit System: </a:t>
            </a:r>
            <a:r>
              <a:rPr lang="en-US" sz="1900" dirty="0">
                <a:solidFill>
                  <a:schemeClr val="tx1"/>
                </a:solidFill>
                <a:latin typeface="Calibri" panose="020F0502020204030204" pitchFamily="34" charset="0"/>
                <a:cs typeface="Calibri" panose="020F0502020204030204" pitchFamily="34" charset="0"/>
              </a:rPr>
              <a:t>(List the full legal name of the company that supplied the system used to create the exhibit, e.g., </a:t>
            </a:r>
            <a:r>
              <a:rPr lang="en-US" sz="1900" dirty="0" err="1">
                <a:solidFill>
                  <a:schemeClr val="tx1"/>
                </a:solidFill>
                <a:latin typeface="Calibri" panose="020F0502020204030204" pitchFamily="34" charset="0"/>
                <a:cs typeface="Calibri" panose="020F0502020204030204" pitchFamily="34" charset="0"/>
              </a:rPr>
              <a:t>Octanorm</a:t>
            </a:r>
            <a:r>
              <a:rPr lang="en-US" sz="1900" dirty="0">
                <a:solidFill>
                  <a:schemeClr val="tx1"/>
                </a:solidFill>
                <a:latin typeface="Calibri" panose="020F0502020204030204" pitchFamily="34" charset="0"/>
                <a:cs typeface="Calibri" panose="020F0502020204030204" pitchFamily="34" charset="0"/>
              </a:rPr>
              <a:t> USA Inc., </a:t>
            </a:r>
            <a:r>
              <a:rPr lang="en-US" sz="1900" dirty="0" err="1">
                <a:solidFill>
                  <a:schemeClr val="tx1"/>
                </a:solidFill>
                <a:latin typeface="Calibri" panose="020F0502020204030204" pitchFamily="34" charset="0"/>
                <a:cs typeface="Calibri" panose="020F0502020204030204" pitchFamily="34" charset="0"/>
              </a:rPr>
              <a:t>Aluvision</a:t>
            </a:r>
            <a:r>
              <a:rPr lang="en-US" sz="1900" dirty="0">
                <a:solidFill>
                  <a:schemeClr val="tx1"/>
                </a:solidFill>
                <a:latin typeface="Calibri" panose="020F0502020204030204" pitchFamily="34" charset="0"/>
                <a:cs typeface="Calibri" panose="020F0502020204030204" pitchFamily="34" charset="0"/>
              </a:rPr>
              <a:t> Inc., etc.)</a:t>
            </a:r>
          </a:p>
          <a:p>
            <a:r>
              <a:rPr lang="en-US" sz="1900" dirty="0">
                <a:solidFill>
                  <a:srgbClr val="0070C0"/>
                </a:solidFill>
                <a:latin typeface="Calibri" panose="020F0502020204030204" pitchFamily="34" charset="0"/>
                <a:cs typeface="Calibri" panose="020F0502020204030204" pitchFamily="34" charset="0"/>
              </a:rPr>
              <a:t>Name of Products/Components Used: </a:t>
            </a:r>
            <a:r>
              <a:rPr lang="en-US" sz="1900" dirty="0">
                <a:solidFill>
                  <a:schemeClr val="tx1"/>
                </a:solidFill>
                <a:latin typeface="Calibri" panose="020F0502020204030204" pitchFamily="34" charset="0"/>
                <a:cs typeface="Calibri" panose="020F0502020204030204" pitchFamily="34" charset="0"/>
              </a:rPr>
              <a:t>(List the top three or fewer </a:t>
            </a:r>
            <a:r>
              <a:rPr lang="en-US" sz="1900" u="sng" dirty="0">
                <a:solidFill>
                  <a:schemeClr val="tx1"/>
                </a:solidFill>
                <a:latin typeface="Calibri" panose="020F0502020204030204" pitchFamily="34" charset="0"/>
                <a:cs typeface="Calibri" panose="020F0502020204030204" pitchFamily="34" charset="0"/>
              </a:rPr>
              <a:t>products</a:t>
            </a:r>
            <a:r>
              <a:rPr lang="en-US" sz="1900" dirty="0">
                <a:solidFill>
                  <a:schemeClr val="tx1"/>
                </a:solidFill>
                <a:latin typeface="Calibri" panose="020F0502020204030204" pitchFamily="34" charset="0"/>
                <a:cs typeface="Calibri" panose="020F0502020204030204" pitchFamily="34" charset="0"/>
              </a:rPr>
              <a:t> that comprise the majority of the exhibit, e.g., Moss EZ Fabric Wall System, </a:t>
            </a:r>
            <a:r>
              <a:rPr lang="en-US" sz="1900" dirty="0" err="1">
                <a:solidFill>
                  <a:schemeClr val="tx1"/>
                </a:solidFill>
                <a:latin typeface="Calibri" panose="020F0502020204030204" pitchFamily="34" charset="0"/>
                <a:cs typeface="Calibri" panose="020F0502020204030204" pitchFamily="34" charset="0"/>
              </a:rPr>
              <a:t>Aluvision</a:t>
            </a:r>
            <a:r>
              <a:rPr lang="en-US" sz="1900" dirty="0">
                <a:solidFill>
                  <a:schemeClr val="tx1"/>
                </a:solidFill>
                <a:latin typeface="Calibri" panose="020F0502020204030204" pitchFamily="34" charset="0"/>
                <a:cs typeface="Calibri" panose="020F0502020204030204" pitchFamily="34" charset="0"/>
              </a:rPr>
              <a:t> Omni-55 Frames, Skyline </a:t>
            </a:r>
            <a:r>
              <a:rPr lang="en-US" sz="1900" dirty="0" err="1">
                <a:solidFill>
                  <a:schemeClr val="tx1"/>
                </a:solidFill>
                <a:latin typeface="Calibri" panose="020F0502020204030204" pitchFamily="34" charset="0"/>
                <a:cs typeface="Calibri" panose="020F0502020204030204" pitchFamily="34" charset="0"/>
              </a:rPr>
              <a:t>TradeWinds</a:t>
            </a:r>
            <a:r>
              <a:rPr lang="en-US" sz="1900" dirty="0">
                <a:solidFill>
                  <a:schemeClr val="tx1"/>
                </a:solidFill>
                <a:latin typeface="Calibri" panose="020F0502020204030204" pitchFamily="34" charset="0"/>
                <a:cs typeface="Calibri" panose="020F0502020204030204" pitchFamily="34" charset="0"/>
              </a:rPr>
              <a:t> Exhibit System, etc.)</a:t>
            </a:r>
            <a:endParaRPr lang="en-US" sz="1900" dirty="0">
              <a:solidFill>
                <a:srgbClr val="B2B2B2"/>
              </a:solidFill>
              <a:latin typeface="Calibri" panose="020F0502020204030204" pitchFamily="34" charset="0"/>
              <a:cs typeface="Calibri" panose="020F0502020204030204" pitchFamily="34" charset="0"/>
            </a:endParaRPr>
          </a:p>
          <a:p>
            <a:r>
              <a:rPr lang="en-US" sz="1900" dirty="0">
                <a:solidFill>
                  <a:schemeClr val="tx1">
                    <a:lumMod val="50000"/>
                  </a:schemeClr>
                </a:solidFill>
                <a:latin typeface="Calibri" panose="020F0502020204030204" pitchFamily="34" charset="0"/>
                <a:cs typeface="Calibri" panose="020F0502020204030204" pitchFamily="34" charset="0"/>
              </a:rPr>
              <a:t>(Font: Calibri 18, white)</a:t>
            </a:r>
          </a:p>
          <a:p>
            <a:endParaRPr lang="en-US" dirty="0">
              <a:solidFill>
                <a:srgbClr val="B2B2B2"/>
              </a:solidFill>
            </a:endParaRPr>
          </a:p>
        </p:txBody>
      </p:sp>
    </p:spTree>
    <p:extLst>
      <p:ext uri="{BB962C8B-B14F-4D97-AF65-F5344CB8AC3E}">
        <p14:creationId xmlns:p14="http://schemas.microsoft.com/office/powerpoint/2010/main" val="2139060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2719840" y="189358"/>
            <a:ext cx="8915399" cy="2262781"/>
          </a:xfrm>
        </p:spPr>
        <p:txBody>
          <a:bodyPr>
            <a:normAutofit/>
          </a:bodyPr>
          <a:lstStyle/>
          <a:p>
            <a:r>
              <a:rPr lang="en-US" sz="1600" dirty="0">
                <a:latin typeface="Calibri" panose="020F0502020204030204" pitchFamily="34" charset="0"/>
                <a:cs typeface="Calibri" panose="020F0502020204030204" pitchFamily="34" charset="0"/>
              </a:rPr>
              <a:t>(This is a title slide for a </a:t>
            </a:r>
            <a:r>
              <a:rPr lang="en-US" sz="1600" u="sng" dirty="0">
                <a:latin typeface="Calibri" panose="020F0502020204030204" pitchFamily="34" charset="0"/>
                <a:cs typeface="Calibri" panose="020F0502020204030204" pitchFamily="34" charset="0"/>
              </a:rPr>
              <a:t>Best Conceptual Design </a:t>
            </a:r>
            <a:r>
              <a:rPr lang="en-US" sz="1600" dirty="0">
                <a:latin typeface="Calibri" panose="020F0502020204030204" pitchFamily="34" charset="0"/>
                <a:cs typeface="Calibri" panose="020F0502020204030204" pitchFamily="34" charset="0"/>
              </a:rPr>
              <a:t>entry.)</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Type of Company</a:t>
            </a:r>
            <a:br>
              <a:rPr lang="en-US" dirty="0">
                <a:latin typeface="Calibri" panose="020F0502020204030204" pitchFamily="34" charset="0"/>
                <a:cs typeface="Calibri" panose="020F0502020204030204" pitchFamily="34" charset="0"/>
              </a:rPr>
            </a:br>
            <a:r>
              <a:rPr lang="en-US" i="1" dirty="0">
                <a:solidFill>
                  <a:schemeClr val="tx1">
                    <a:lumMod val="50000"/>
                  </a:schemeClr>
                </a:solidFill>
                <a:latin typeface="Calibri" panose="020F0502020204030204" pitchFamily="34" charset="0"/>
                <a:cs typeface="Calibri" panose="020F0502020204030204" pitchFamily="34" charset="0"/>
              </a:rPr>
              <a:t>(Font: Calibri 54, white)</a:t>
            </a:r>
            <a:endParaRPr lang="en-US"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719841" y="2563996"/>
            <a:ext cx="8915399" cy="4104646"/>
          </a:xfrm>
        </p:spPr>
        <p:txBody>
          <a:bodyPr>
            <a:normAutofit/>
          </a:bodyPr>
          <a:lstStyle/>
          <a:p>
            <a:r>
              <a:rPr lang="en-US" sz="1900" dirty="0">
                <a:solidFill>
                  <a:srgbClr val="0070C0"/>
                </a:solidFill>
                <a:latin typeface="Calibri" panose="020F0502020204030204" pitchFamily="34" charset="0"/>
                <a:cs typeface="Calibri" panose="020F0502020204030204" pitchFamily="34" charset="0"/>
              </a:rPr>
              <a:t>Category: </a:t>
            </a:r>
            <a:r>
              <a:rPr lang="en-US" sz="1900" dirty="0">
                <a:solidFill>
                  <a:schemeClr val="tx1"/>
                </a:solidFill>
                <a:latin typeface="Calibri" panose="020F0502020204030204" pitchFamily="34" charset="0"/>
                <a:cs typeface="Calibri" panose="020F0502020204030204" pitchFamily="34" charset="0"/>
              </a:rPr>
              <a:t>(Which category are you entering?)</a:t>
            </a:r>
          </a:p>
          <a:p>
            <a:r>
              <a:rPr lang="en-US" sz="1900" dirty="0">
                <a:solidFill>
                  <a:srgbClr val="0070C0"/>
                </a:solidFill>
                <a:latin typeface="Calibri" panose="020F0502020204030204" pitchFamily="34" charset="0"/>
                <a:cs typeface="Calibri" panose="020F0502020204030204" pitchFamily="34" charset="0"/>
              </a:rPr>
              <a:t>Dimensions: </a:t>
            </a:r>
            <a:r>
              <a:rPr lang="en-US" sz="1900" dirty="0">
                <a:solidFill>
                  <a:schemeClr val="tx1"/>
                </a:solidFill>
                <a:latin typeface="Calibri" panose="020F0502020204030204" pitchFamily="34" charset="0"/>
                <a:cs typeface="Calibri" panose="020F0502020204030204" pitchFamily="34" charset="0"/>
              </a:rPr>
              <a:t>X-by-X feet</a:t>
            </a:r>
            <a:endParaRPr lang="en-US" sz="1900" dirty="0">
              <a:solidFill>
                <a:srgbClr val="B2B2B2"/>
              </a:solidFill>
              <a:latin typeface="Calibri" panose="020F0502020204030204" pitchFamily="34" charset="0"/>
              <a:cs typeface="Calibri" panose="020F0502020204030204" pitchFamily="34" charset="0"/>
            </a:endParaRPr>
          </a:p>
          <a:p>
            <a:r>
              <a:rPr lang="en-US" sz="1900" dirty="0">
                <a:solidFill>
                  <a:srgbClr val="0070C0"/>
                </a:solidFill>
                <a:latin typeface="Calibri" panose="020F0502020204030204" pitchFamily="34" charset="0"/>
                <a:cs typeface="Calibri" panose="020F0502020204030204" pitchFamily="34" charset="0"/>
              </a:rPr>
              <a:t>Budget:</a:t>
            </a:r>
            <a:r>
              <a:rPr lang="en-US" sz="1900" b="1" dirty="0">
                <a:solidFill>
                  <a:srgbClr val="0070C0"/>
                </a:solidFill>
                <a:latin typeface="Calibri" panose="020F0502020204030204" pitchFamily="34" charset="0"/>
                <a:cs typeface="Calibri" panose="020F0502020204030204" pitchFamily="34" charset="0"/>
              </a:rPr>
              <a:t> </a:t>
            </a:r>
            <a:r>
              <a:rPr lang="en-US" sz="1900" dirty="0">
                <a:solidFill>
                  <a:schemeClr val="tx1"/>
                </a:solidFill>
                <a:latin typeface="Calibri" panose="020F0502020204030204" pitchFamily="34" charset="0"/>
                <a:cs typeface="Calibri" panose="020F0502020204030204" pitchFamily="34" charset="0"/>
              </a:rPr>
              <a:t>(Input the budget range you selected when completing the online form. Use this format: $80 – $149K. Also note that all budget ranges and category names appear on the Submission Instructions for your reference.)</a:t>
            </a:r>
          </a:p>
          <a:p>
            <a:r>
              <a:rPr lang="en-US" sz="1900" dirty="0">
                <a:solidFill>
                  <a:srgbClr val="0070C0"/>
                </a:solidFill>
                <a:latin typeface="Calibri" panose="020F0502020204030204" pitchFamily="34" charset="0"/>
                <a:cs typeface="Calibri" panose="020F0502020204030204" pitchFamily="34" charset="0"/>
              </a:rPr>
              <a:t>Manufacturer of Exhibit System: </a:t>
            </a:r>
            <a:r>
              <a:rPr lang="en-US" sz="1900" dirty="0">
                <a:solidFill>
                  <a:schemeClr val="tx1"/>
                </a:solidFill>
                <a:latin typeface="Calibri" panose="020F0502020204030204" pitchFamily="34" charset="0"/>
                <a:cs typeface="Calibri" panose="020F0502020204030204" pitchFamily="34" charset="0"/>
              </a:rPr>
              <a:t>(List the full legal name of the company that supplied the system used to create the exhibit, e.g., </a:t>
            </a:r>
            <a:r>
              <a:rPr lang="en-US" sz="1900" dirty="0" err="1">
                <a:solidFill>
                  <a:schemeClr val="tx1"/>
                </a:solidFill>
                <a:latin typeface="Calibri" panose="020F0502020204030204" pitchFamily="34" charset="0"/>
                <a:cs typeface="Calibri" panose="020F0502020204030204" pitchFamily="34" charset="0"/>
              </a:rPr>
              <a:t>Octanorm</a:t>
            </a:r>
            <a:r>
              <a:rPr lang="en-US" sz="1900" dirty="0">
                <a:solidFill>
                  <a:schemeClr val="tx1"/>
                </a:solidFill>
                <a:latin typeface="Calibri" panose="020F0502020204030204" pitchFamily="34" charset="0"/>
                <a:cs typeface="Calibri" panose="020F0502020204030204" pitchFamily="34" charset="0"/>
              </a:rPr>
              <a:t> USA Inc., </a:t>
            </a:r>
            <a:r>
              <a:rPr lang="en-US" sz="1900" dirty="0" err="1">
                <a:solidFill>
                  <a:schemeClr val="tx1"/>
                </a:solidFill>
                <a:latin typeface="Calibri" panose="020F0502020204030204" pitchFamily="34" charset="0"/>
                <a:cs typeface="Calibri" panose="020F0502020204030204" pitchFamily="34" charset="0"/>
              </a:rPr>
              <a:t>Aluvision</a:t>
            </a:r>
            <a:r>
              <a:rPr lang="en-US" sz="1900" dirty="0">
                <a:solidFill>
                  <a:schemeClr val="tx1"/>
                </a:solidFill>
                <a:latin typeface="Calibri" panose="020F0502020204030204" pitchFamily="34" charset="0"/>
                <a:cs typeface="Calibri" panose="020F0502020204030204" pitchFamily="34" charset="0"/>
              </a:rPr>
              <a:t> Inc., etc.)</a:t>
            </a:r>
          </a:p>
          <a:p>
            <a:r>
              <a:rPr lang="en-US" sz="1900" dirty="0">
                <a:solidFill>
                  <a:srgbClr val="0070C0"/>
                </a:solidFill>
                <a:latin typeface="Calibri" panose="020F0502020204030204" pitchFamily="34" charset="0"/>
                <a:cs typeface="Calibri" panose="020F0502020204030204" pitchFamily="34" charset="0"/>
              </a:rPr>
              <a:t>Name of Products/Components Used: </a:t>
            </a:r>
            <a:r>
              <a:rPr lang="en-US" sz="1900" dirty="0">
                <a:solidFill>
                  <a:schemeClr val="tx1"/>
                </a:solidFill>
                <a:latin typeface="Calibri" panose="020F0502020204030204" pitchFamily="34" charset="0"/>
                <a:cs typeface="Calibri" panose="020F0502020204030204" pitchFamily="34" charset="0"/>
              </a:rPr>
              <a:t>(List the top three or fewer </a:t>
            </a:r>
            <a:r>
              <a:rPr lang="en-US" sz="1900" u="sng" dirty="0">
                <a:solidFill>
                  <a:schemeClr val="tx1"/>
                </a:solidFill>
                <a:latin typeface="Calibri" panose="020F0502020204030204" pitchFamily="34" charset="0"/>
                <a:cs typeface="Calibri" panose="020F0502020204030204" pitchFamily="34" charset="0"/>
              </a:rPr>
              <a:t>products</a:t>
            </a:r>
            <a:r>
              <a:rPr lang="en-US" sz="1900" dirty="0">
                <a:solidFill>
                  <a:schemeClr val="tx1"/>
                </a:solidFill>
                <a:latin typeface="Calibri" panose="020F0502020204030204" pitchFamily="34" charset="0"/>
                <a:cs typeface="Calibri" panose="020F0502020204030204" pitchFamily="34" charset="0"/>
              </a:rPr>
              <a:t> that comprise the majority of the exhibit, e.g., Moss EZ Fabric Wall System, </a:t>
            </a:r>
            <a:r>
              <a:rPr lang="en-US" sz="1900" dirty="0" err="1">
                <a:solidFill>
                  <a:schemeClr val="tx1"/>
                </a:solidFill>
                <a:latin typeface="Calibri" panose="020F0502020204030204" pitchFamily="34" charset="0"/>
                <a:cs typeface="Calibri" panose="020F0502020204030204" pitchFamily="34" charset="0"/>
              </a:rPr>
              <a:t>Aluvision</a:t>
            </a:r>
            <a:r>
              <a:rPr lang="en-US" sz="1900" dirty="0">
                <a:solidFill>
                  <a:schemeClr val="tx1"/>
                </a:solidFill>
                <a:latin typeface="Calibri" panose="020F0502020204030204" pitchFamily="34" charset="0"/>
                <a:cs typeface="Calibri" panose="020F0502020204030204" pitchFamily="34" charset="0"/>
              </a:rPr>
              <a:t> Omni-55 Frames, Skyline </a:t>
            </a:r>
            <a:r>
              <a:rPr lang="en-US" sz="1900" dirty="0" err="1">
                <a:solidFill>
                  <a:schemeClr val="tx1"/>
                </a:solidFill>
                <a:latin typeface="Calibri" panose="020F0502020204030204" pitchFamily="34" charset="0"/>
                <a:cs typeface="Calibri" panose="020F0502020204030204" pitchFamily="34" charset="0"/>
              </a:rPr>
              <a:t>TradeWinds</a:t>
            </a:r>
            <a:r>
              <a:rPr lang="en-US" sz="1900" dirty="0">
                <a:solidFill>
                  <a:schemeClr val="tx1"/>
                </a:solidFill>
                <a:latin typeface="Calibri" panose="020F0502020204030204" pitchFamily="34" charset="0"/>
                <a:cs typeface="Calibri" panose="020F0502020204030204" pitchFamily="34" charset="0"/>
              </a:rPr>
              <a:t> Exhibit System, etc.)</a:t>
            </a:r>
            <a:endParaRPr lang="en-US" sz="1900" dirty="0">
              <a:solidFill>
                <a:srgbClr val="B2B2B2"/>
              </a:solidFill>
              <a:latin typeface="Calibri" panose="020F0502020204030204" pitchFamily="34" charset="0"/>
              <a:cs typeface="Calibri" panose="020F0502020204030204" pitchFamily="34" charset="0"/>
            </a:endParaRPr>
          </a:p>
          <a:p>
            <a:r>
              <a:rPr lang="en-US" sz="1900" dirty="0">
                <a:solidFill>
                  <a:schemeClr val="tx1">
                    <a:lumMod val="50000"/>
                  </a:schemeClr>
                </a:solidFill>
                <a:latin typeface="Calibri" panose="020F0502020204030204" pitchFamily="34" charset="0"/>
                <a:cs typeface="Calibri" panose="020F0502020204030204" pitchFamily="34" charset="0"/>
              </a:rPr>
              <a:t>(Font: Calibri 18, white)</a:t>
            </a:r>
          </a:p>
          <a:p>
            <a:endParaRPr lang="en-US" dirty="0">
              <a:solidFill>
                <a:srgbClr val="B2B2B2"/>
              </a:solidFill>
            </a:endParaRPr>
          </a:p>
        </p:txBody>
      </p:sp>
    </p:spTree>
    <p:extLst>
      <p:ext uri="{BB962C8B-B14F-4D97-AF65-F5344CB8AC3E}">
        <p14:creationId xmlns:p14="http://schemas.microsoft.com/office/powerpoint/2010/main" val="3640713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1595651" y="1905000"/>
            <a:ext cx="8917569" cy="2862322"/>
          </a:xfrm>
          <a:prstGeom prst="rect">
            <a:avLst/>
          </a:prstGeom>
          <a:noFill/>
        </p:spPr>
        <p:txBody>
          <a:bodyPr wrap="none" rtlCol="0">
            <a:spAutoFit/>
          </a:bodyPr>
          <a:lstStyle/>
          <a:p>
            <a:pPr algn="ctr" defTabSz="914400"/>
            <a:r>
              <a:rPr lang="en-US" dirty="0">
                <a:solidFill>
                  <a:prstClr val="white"/>
                </a:solidFill>
                <a:latin typeface="Calibri"/>
              </a:rPr>
              <a:t>Paste one image or rendering per slide.</a:t>
            </a:r>
          </a:p>
          <a:p>
            <a:pPr algn="ctr" defTabSz="914400"/>
            <a:r>
              <a:rPr lang="en-US" dirty="0">
                <a:solidFill>
                  <a:prstClr val="white"/>
                </a:solidFill>
                <a:latin typeface="Calibri"/>
              </a:rPr>
              <a:t>Add additional blank slides as necessary. Although not required, </a:t>
            </a:r>
          </a:p>
          <a:p>
            <a:pPr algn="ctr" defTabSz="914400"/>
            <a:r>
              <a:rPr lang="en-US" dirty="0">
                <a:solidFill>
                  <a:prstClr val="white"/>
                </a:solidFill>
                <a:latin typeface="Calibri"/>
              </a:rPr>
              <a:t>MINIMAL white text in Calibri 18 may be used to describe an image.</a:t>
            </a:r>
          </a:p>
          <a:p>
            <a:pPr algn="ctr" defTabSz="914400"/>
            <a:endParaRPr lang="en-US" dirty="0">
              <a:solidFill>
                <a:prstClr val="white"/>
              </a:solidFill>
              <a:latin typeface="Calibri"/>
            </a:endParaRPr>
          </a:p>
          <a:p>
            <a:pPr algn="ctr" defTabSz="914400"/>
            <a:r>
              <a:rPr lang="en-US" dirty="0">
                <a:solidFill>
                  <a:prstClr val="white"/>
                </a:solidFill>
                <a:latin typeface="Calibri"/>
              </a:rPr>
              <a:t>If you include optional videos with your entry, please place the word “video” on a blank slide </a:t>
            </a:r>
          </a:p>
          <a:p>
            <a:pPr algn="ctr" defTabSz="914400"/>
            <a:r>
              <a:rPr lang="en-US" dirty="0">
                <a:solidFill>
                  <a:prstClr val="white"/>
                </a:solidFill>
                <a:latin typeface="Calibri"/>
              </a:rPr>
              <a:t>and include the actual video file in your high-res images submitted via DropBox.</a:t>
            </a:r>
          </a:p>
          <a:p>
            <a:pPr algn="ctr" defTabSz="914400"/>
            <a:r>
              <a:rPr lang="en-US" dirty="0">
                <a:solidFill>
                  <a:prstClr val="white"/>
                </a:solidFill>
                <a:latin typeface="Calibri"/>
              </a:rPr>
              <a:t>Once we receive your materials and start to organize all entries, </a:t>
            </a:r>
          </a:p>
          <a:p>
            <a:pPr algn="ctr" defTabSz="914400"/>
            <a:r>
              <a:rPr lang="en-US" dirty="0">
                <a:solidFill>
                  <a:prstClr val="white"/>
                </a:solidFill>
                <a:latin typeface="Calibri"/>
              </a:rPr>
              <a:t>we will embed the video file(s) into the labeled slide(s).</a:t>
            </a:r>
          </a:p>
          <a:p>
            <a:pPr algn="ctr" defTabSz="914400"/>
            <a:endParaRPr lang="en-US" dirty="0">
              <a:solidFill>
                <a:prstClr val="white"/>
              </a:solidFill>
              <a:latin typeface="Calibri"/>
            </a:endParaRPr>
          </a:p>
          <a:p>
            <a:pPr algn="ctr" defTabSz="914400"/>
            <a:r>
              <a:rPr lang="en-US" dirty="0">
                <a:solidFill>
                  <a:prstClr val="white"/>
                </a:solidFill>
                <a:latin typeface="Calibri"/>
              </a:rPr>
              <a:t>(Remove this text box before pasting each photo.)</a:t>
            </a:r>
          </a:p>
        </p:txBody>
      </p:sp>
    </p:spTree>
    <p:extLst>
      <p:ext uri="{BB962C8B-B14F-4D97-AF65-F5344CB8AC3E}">
        <p14:creationId xmlns:p14="http://schemas.microsoft.com/office/powerpoint/2010/main" val="555230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1132514" y="179204"/>
            <a:ext cx="10838160" cy="477878"/>
          </a:xfrm>
        </p:spPr>
        <p:txBody>
          <a:bodyPr>
            <a:normAutofit fontScale="90000"/>
          </a:bodyPr>
          <a:lstStyle/>
          <a:p>
            <a:pPr algn="r"/>
            <a:r>
              <a:rPr lang="en-US" sz="3200" dirty="0">
                <a:latin typeface="Calibri" panose="020F0502020204030204" pitchFamily="34" charset="0"/>
                <a:cs typeface="Calibri" panose="020F0502020204030204" pitchFamily="34" charset="0"/>
              </a:rPr>
              <a:t>Client  Company </a:t>
            </a:r>
            <a:r>
              <a:rPr lang="en-US" sz="1300" dirty="0">
                <a:latin typeface="Calibri" panose="020F0502020204030204" pitchFamily="34" charset="0"/>
                <a:cs typeface="Calibri" panose="020F0502020204030204" pitchFamily="34" charset="0"/>
              </a:rPr>
              <a:t>(Or type of company - or industry, locale, or event)  </a:t>
            </a:r>
            <a:r>
              <a:rPr lang="en-US" sz="3200" i="1" dirty="0">
                <a:solidFill>
                  <a:schemeClr val="tx1">
                    <a:lumMod val="50000"/>
                  </a:schemeClr>
                </a:solidFill>
                <a:latin typeface="Calibri" panose="020F0502020204030204" pitchFamily="34" charset="0"/>
                <a:cs typeface="Calibri" panose="020F0502020204030204" pitchFamily="34" charset="0"/>
              </a:rPr>
              <a:t>(Font: Calibri 29, white)</a:t>
            </a:r>
            <a:endParaRPr lang="en-US" sz="3200"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430743" y="657082"/>
            <a:ext cx="9621876" cy="5968237"/>
          </a:xfrm>
        </p:spPr>
        <p:txBody>
          <a:bodyPr>
            <a:normAutofit lnSpcReduction="10000"/>
          </a:bodyPr>
          <a:lstStyle/>
          <a:p>
            <a:r>
              <a:rPr lang="en-US" dirty="0">
                <a:solidFill>
                  <a:srgbClr val="0070C0"/>
                </a:solidFill>
                <a:latin typeface="Calibri" panose="020F0502020204030204" pitchFamily="34" charset="0"/>
                <a:cs typeface="Calibri" panose="020F0502020204030204" pitchFamily="34" charset="0"/>
              </a:rPr>
              <a:t>Company: </a:t>
            </a:r>
            <a:r>
              <a:rPr lang="en-US" dirty="0">
                <a:solidFill>
                  <a:schemeClr val="tx1"/>
                </a:solidFill>
                <a:latin typeface="Calibri" panose="020F0502020204030204" pitchFamily="34" charset="0"/>
                <a:cs typeface="Calibri" panose="020F0502020204030204" pitchFamily="34" charset="0"/>
              </a:rPr>
              <a:t>(Use 10 words or fewer to describe the client company [traditional entry] type of company [conceptual design category] or industry, locale, or event [best pivot category].) </a:t>
            </a:r>
            <a:r>
              <a:rPr lang="en-US" i="1" dirty="0">
                <a:solidFill>
                  <a:schemeClr val="tx1">
                    <a:lumMod val="50000"/>
                  </a:schemeClr>
                </a:solidFill>
                <a:latin typeface="Calibri" panose="020F0502020204030204" pitchFamily="34" charset="0"/>
                <a:cs typeface="Calibri" panose="020F0502020204030204" pitchFamily="34" charset="0"/>
              </a:rPr>
              <a:t>(Font: Calibri 18, white)</a:t>
            </a:r>
            <a:endParaRPr lang="en-US" dirty="0">
              <a:solidFill>
                <a:srgbClr val="B2B2B2"/>
              </a:solidFill>
              <a:latin typeface="Calibri" panose="020F0502020204030204" pitchFamily="34" charset="0"/>
              <a:cs typeface="Calibri" panose="020F0502020204030204" pitchFamily="34" charset="0"/>
            </a:endParaRPr>
          </a:p>
          <a:p>
            <a:r>
              <a:rPr lang="en-US" dirty="0">
                <a:solidFill>
                  <a:srgbClr val="0070C0"/>
                </a:solidFill>
                <a:latin typeface="Calibri" panose="020F0502020204030204" pitchFamily="34" charset="0"/>
                <a:cs typeface="Calibri" panose="020F0502020204030204" pitchFamily="34" charset="0"/>
              </a:rPr>
              <a:t>Design/Marketing/Logistics Challenges: </a:t>
            </a: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(For traditional categories, use paragraphs or bulleted points to describe the design/marketing/logistics challenges designers faced. For the Conceptual Design category, indicate the typical challenges such a company faces and how they influenced your design concept. For the Best Pivot category, explain what need or problem the end client faced.) </a:t>
            </a:r>
            <a:r>
              <a:rPr lang="en-US" i="1" dirty="0">
                <a:solidFill>
                  <a:schemeClr val="tx1">
                    <a:lumMod val="50000"/>
                  </a:schemeClr>
                </a:solidFill>
                <a:latin typeface="Calibri" panose="020F0502020204030204" pitchFamily="34" charset="0"/>
                <a:cs typeface="Calibri" panose="020F0502020204030204" pitchFamily="34" charset="0"/>
              </a:rPr>
              <a:t>(Font: Calibri 18, white)</a:t>
            </a:r>
            <a:endParaRPr lang="en-US" dirty="0">
              <a:solidFill>
                <a:schemeClr val="tx1">
                  <a:lumMod val="50000"/>
                </a:schemeClr>
              </a:solidFill>
              <a:latin typeface="Calibri" panose="020F0502020204030204" pitchFamily="34" charset="0"/>
              <a:cs typeface="Calibri" panose="020F0502020204030204" pitchFamily="34" charset="0"/>
            </a:endParaRPr>
          </a:p>
          <a:p>
            <a:r>
              <a:rPr lang="en-US" dirty="0">
                <a:solidFill>
                  <a:srgbClr val="0070C0"/>
                </a:solidFill>
                <a:latin typeface="Calibri" panose="020F0502020204030204" pitchFamily="34" charset="0"/>
                <a:cs typeface="Calibri" panose="020F0502020204030204" pitchFamily="34" charset="0"/>
              </a:rPr>
              <a:t>Solutions: </a:t>
            </a: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(Use paragraphs or bulleted points to explain how the design met the stated challenges.) </a:t>
            </a:r>
            <a:r>
              <a:rPr lang="en-US" i="1" dirty="0">
                <a:solidFill>
                  <a:schemeClr val="tx1">
                    <a:lumMod val="50000"/>
                  </a:schemeClr>
                </a:solidFill>
                <a:latin typeface="Calibri" panose="020F0502020204030204" pitchFamily="34" charset="0"/>
                <a:cs typeface="Calibri" panose="020F0502020204030204" pitchFamily="34" charset="0"/>
              </a:rPr>
              <a:t>(Font: Calibri 18, white)</a:t>
            </a:r>
          </a:p>
          <a:p>
            <a:endParaRPr lang="en-US" dirty="0">
              <a:solidFill>
                <a:srgbClr val="B2B2B2"/>
              </a:solidFill>
              <a:latin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cs typeface="Calibri" panose="020F0502020204030204" pitchFamily="34" charset="0"/>
              </a:rPr>
              <a:t>(You may split this information onto several slides if necessary. Just be sure to maintain the headings and design to aid content organization, and remember that in the eyes of the judges, concise, concrete, and well-written text is better than multiple slides filled with verbose marketing-speak.)</a:t>
            </a:r>
          </a:p>
          <a:p>
            <a:endParaRPr lang="en-US" dirty="0">
              <a:solidFill>
                <a:schemeClr val="tx1"/>
              </a:solidFill>
              <a:latin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cs typeface="Calibri" panose="020F0502020204030204" pitchFamily="34" charset="0"/>
              </a:rPr>
              <a:t>(DO NOT INCLUDE THE NAMES OF ANY DESIGN AND/OR FABRICATION FIRMS IN YOUR CHALLENGES OR SOLUTIONS TEXT.)</a:t>
            </a:r>
            <a:endParaRPr lang="en-US" dirty="0">
              <a:solidFill>
                <a:srgbClr val="B2B2B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26411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EFD4B-3392-4644-8985-A1F19C3709F1}"/>
              </a:ext>
            </a:extLst>
          </p:cNvPr>
          <p:cNvSpPr>
            <a:spLocks noGrp="1"/>
          </p:cNvSpPr>
          <p:nvPr>
            <p:ph type="ctrTitle"/>
          </p:nvPr>
        </p:nvSpPr>
        <p:spPr>
          <a:xfrm>
            <a:off x="2021405" y="179204"/>
            <a:ext cx="8915399" cy="477878"/>
          </a:xfrm>
        </p:spPr>
        <p:txBody>
          <a:bodyPr>
            <a:normAutofit fontScale="90000"/>
          </a:bodyPr>
          <a:lstStyle/>
          <a:p>
            <a:pPr algn="ctr"/>
            <a:r>
              <a:rPr lang="en-US" sz="3200" dirty="0">
                <a:latin typeface="Calibri" panose="020F0502020204030204" pitchFamily="34" charset="0"/>
                <a:cs typeface="Calibri" panose="020F0502020204030204" pitchFamily="34" charset="0"/>
              </a:rPr>
              <a:t>Contributing Firms </a:t>
            </a:r>
            <a:r>
              <a:rPr lang="en-US" sz="3200" i="1" dirty="0">
                <a:solidFill>
                  <a:schemeClr val="tx1">
                    <a:lumMod val="50000"/>
                  </a:schemeClr>
                </a:solidFill>
                <a:latin typeface="Calibri" panose="020F0502020204030204" pitchFamily="34" charset="0"/>
                <a:cs typeface="Calibri" panose="020F0502020204030204" pitchFamily="34" charset="0"/>
              </a:rPr>
              <a:t>(Font: Calibri 29, white)</a:t>
            </a:r>
            <a:endParaRPr lang="en-US" sz="3200" dirty="0">
              <a:solidFill>
                <a:schemeClr val="tx1">
                  <a:lumMod val="50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8F09E-14F6-4925-9C5B-9876D680CB55}"/>
              </a:ext>
            </a:extLst>
          </p:cNvPr>
          <p:cNvSpPr>
            <a:spLocks noGrp="1"/>
          </p:cNvSpPr>
          <p:nvPr>
            <p:ph type="subTitle" idx="1"/>
          </p:nvPr>
        </p:nvSpPr>
        <p:spPr>
          <a:xfrm>
            <a:off x="2430743" y="657082"/>
            <a:ext cx="9621876" cy="5968237"/>
          </a:xfrm>
        </p:spPr>
        <p:txBody>
          <a:bodyPr>
            <a:noAutofit/>
          </a:bodyPr>
          <a:lstStyle/>
          <a:p>
            <a:r>
              <a:rPr lang="en-US" dirty="0">
                <a:solidFill>
                  <a:schemeClr val="tx1"/>
                </a:solidFill>
                <a:latin typeface="Calibri" panose="020F0502020204030204" pitchFamily="34" charset="0"/>
                <a:cs typeface="Calibri" panose="020F0502020204030204" pitchFamily="34" charset="0"/>
              </a:rPr>
              <a:t>(Use bullet points to list all firms involved in the design, fabrication, and photography of the exhibit, along with a contact person, phone number, and email for each. Conceptual Design entries need not indicate a Fabricator or Photographer.) </a:t>
            </a:r>
          </a:p>
          <a:p>
            <a:r>
              <a:rPr lang="en-US" i="1" dirty="0">
                <a:solidFill>
                  <a:schemeClr val="tx1">
                    <a:lumMod val="50000"/>
                  </a:schemeClr>
                </a:solidFill>
                <a:latin typeface="Calibri" panose="020F0502020204030204" pitchFamily="34" charset="0"/>
                <a:cs typeface="Calibri" panose="020F0502020204030204" pitchFamily="34" charset="0"/>
              </a:rPr>
              <a:t>(Font: Calibri 18, white)</a:t>
            </a:r>
            <a:endParaRPr lang="en-US" dirty="0">
              <a:solidFill>
                <a:srgbClr val="B2B2B2"/>
              </a:solidFill>
              <a:latin typeface="Calibri" panose="020F0502020204030204" pitchFamily="34" charset="0"/>
              <a:cs typeface="Calibri" panose="020F0502020204030204" pitchFamily="34" charset="0"/>
            </a:endParaRPr>
          </a:p>
          <a:p>
            <a:r>
              <a:rPr lang="en-US" dirty="0">
                <a:solidFill>
                  <a:srgbClr val="3366FF"/>
                </a:solidFill>
                <a:latin typeface="Calibri" panose="020F0502020204030204" pitchFamily="34" charset="0"/>
                <a:cs typeface="Calibri" panose="020F0502020204030204" pitchFamily="34" charset="0"/>
              </a:rPr>
              <a:t>Design</a:t>
            </a: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X</a:t>
            </a:r>
          </a:p>
          <a:p>
            <a:r>
              <a:rPr lang="en-US" dirty="0">
                <a:solidFill>
                  <a:srgbClr val="3366FF"/>
                </a:solidFill>
                <a:latin typeface="Calibri" panose="020F0502020204030204" pitchFamily="34" charset="0"/>
                <a:cs typeface="Calibri" panose="020F0502020204030204" pitchFamily="34" charset="0"/>
              </a:rPr>
              <a:t>Fabrication</a:t>
            </a: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X</a:t>
            </a:r>
          </a:p>
          <a:p>
            <a:r>
              <a:rPr lang="en-US" dirty="0">
                <a:solidFill>
                  <a:srgbClr val="3366FF"/>
                </a:solidFill>
                <a:latin typeface="Calibri" panose="020F0502020204030204" pitchFamily="34" charset="0"/>
                <a:cs typeface="Calibri" panose="020F0502020204030204" pitchFamily="34" charset="0"/>
              </a:rPr>
              <a:t>System Manufacturer </a:t>
            </a:r>
            <a:r>
              <a:rPr lang="en-US" dirty="0">
                <a:solidFill>
                  <a:schemeClr val="tx1"/>
                </a:solidFill>
                <a:latin typeface="Calibri" panose="020F0502020204030204" pitchFamily="34" charset="0"/>
                <a:cs typeface="Calibri" panose="020F0502020204030204" pitchFamily="34" charset="0"/>
              </a:rPr>
              <a:t>(List the company that manufactured the system.)</a:t>
            </a:r>
            <a:endParaRPr lang="en-US" dirty="0">
              <a:solidFill>
                <a:srgbClr val="B2B2B2"/>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X</a:t>
            </a:r>
            <a:endParaRPr lang="en-US" dirty="0">
              <a:solidFill>
                <a:srgbClr val="B2B2B2"/>
              </a:solidFill>
              <a:latin typeface="Calibri" panose="020F0502020204030204" pitchFamily="34" charset="0"/>
              <a:cs typeface="Calibri" panose="020F0502020204030204" pitchFamily="34" charset="0"/>
            </a:endParaRPr>
          </a:p>
          <a:p>
            <a:r>
              <a:rPr lang="en-US" dirty="0">
                <a:solidFill>
                  <a:srgbClr val="3366FF"/>
                </a:solidFill>
                <a:latin typeface="Calibri" panose="020F0502020204030204" pitchFamily="34" charset="0"/>
                <a:cs typeface="Calibri" panose="020F0502020204030204" pitchFamily="34" charset="0"/>
              </a:rPr>
              <a:t>Photography</a:t>
            </a:r>
            <a:r>
              <a:rPr lang="en-US" dirty="0">
                <a:solidFill>
                  <a:srgbClr val="B2B2B2"/>
                </a:solidFill>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(List the company, not person, that should receive the photo credit.)</a:t>
            </a:r>
            <a:endParaRPr lang="en-US" dirty="0">
              <a:solidFill>
                <a:srgbClr val="B2B2B2"/>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X</a:t>
            </a:r>
            <a:endParaRPr lang="en-US" i="1" dirty="0">
              <a:solidFill>
                <a:schemeClr val="tx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US" dirty="0">
              <a:solidFill>
                <a:srgbClr val="B2B2B2"/>
              </a:solidFill>
              <a:latin typeface="Calibri" panose="020F0502020204030204" pitchFamily="34" charset="0"/>
              <a:cs typeface="Calibri" panose="020F0502020204030204" pitchFamily="34" charset="0"/>
            </a:endParaRPr>
          </a:p>
          <a:p>
            <a:r>
              <a:rPr lang="en-US" dirty="0">
                <a:solidFill>
                  <a:schemeClr val="tx1"/>
                </a:solidFill>
                <a:latin typeface="Calibri" panose="020F0502020204030204" pitchFamily="34" charset="0"/>
                <a:cs typeface="Calibri" panose="020F0502020204030204" pitchFamily="34" charset="0"/>
              </a:rPr>
              <a:t>(All firms listed must fall under one or more of these headings. That is, categories such as AV design, lighting concepts, etc. are not allowed.)</a:t>
            </a:r>
            <a:endParaRPr lang="en-US" dirty="0">
              <a:solidFill>
                <a:srgbClr val="B2B2B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09608411"/>
      </p:ext>
    </p:extLst>
  </p:cSld>
  <p:clrMapOvr>
    <a:masterClrMapping/>
  </p:clrMapOvr>
</p:sld>
</file>

<file path=ppt/theme/theme1.xml><?xml version="1.0" encoding="utf-8"?>
<a:theme xmlns:a="http://schemas.openxmlformats.org/drawingml/2006/main" name="Wisp">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140</TotalTime>
  <Words>2012</Words>
  <Application>Microsoft Office PowerPoint</Application>
  <PresentationFormat>Widescreen</PresentationFormat>
  <Paragraphs>99</Paragraphs>
  <Slides>17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Aptos</vt:lpstr>
      <vt:lpstr>Arial</vt:lpstr>
      <vt:lpstr>Calibri</vt:lpstr>
      <vt:lpstr>Calibri Light</vt:lpstr>
      <vt:lpstr>Century Gothic</vt:lpstr>
      <vt:lpstr>Wingdings 3</vt:lpstr>
      <vt:lpstr>Wisp</vt:lpstr>
      <vt:lpstr>5_Office Theme</vt:lpstr>
      <vt:lpstr>Portable/Modular Awards  Template and Example</vt:lpstr>
      <vt:lpstr>PowerPoint Presentation</vt:lpstr>
      <vt:lpstr>PowerPoint Presentation</vt:lpstr>
      <vt:lpstr>PowerPoint Presentation</vt:lpstr>
      <vt:lpstr>(This is a title slide for a traditional category entry.) Client Company Name (Font: Calibri 54, white)</vt:lpstr>
      <vt:lpstr>(This is a title slide for a Best Conceptual Design entry.) Type of Company (Font: Calibri 54, white)</vt:lpstr>
      <vt:lpstr>PowerPoint Presentation</vt:lpstr>
      <vt:lpstr>Client  Company (Or type of company - or industry, locale, or event)  (Font: Calibri 29, white)</vt:lpstr>
      <vt:lpstr>Contributing Firms (Font: Calibri 29, white)</vt:lpstr>
      <vt:lpstr>PowerPoint Presentation</vt:lpstr>
      <vt:lpstr>Foundation Medicine</vt:lpstr>
      <vt:lpstr>PowerPoint Presentation</vt:lpstr>
      <vt:lpstr>PowerPoint Presentation</vt:lpstr>
      <vt:lpstr>PowerPoint Presentation</vt:lpstr>
      <vt:lpstr>PowerPoint Presentation</vt:lpstr>
      <vt:lpstr>Foundation Medicine</vt:lpstr>
      <vt:lpstr>Contributing Firms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Client Company Name (Font: Calibri 54)</dc:title>
  <dc:creator>Linda Armstrong</dc:creator>
  <cp:lastModifiedBy>Linda Armstrong</cp:lastModifiedBy>
  <cp:revision>27</cp:revision>
  <dcterms:created xsi:type="dcterms:W3CDTF">2019-04-11T19:55:33Z</dcterms:created>
  <dcterms:modified xsi:type="dcterms:W3CDTF">2024-05-06T14:15:09Z</dcterms:modified>
</cp:coreProperties>
</file>