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89" r:id="rId3"/>
  </p:sldMasterIdLst>
  <p:notesMasterIdLst>
    <p:notesMasterId r:id="rId25"/>
  </p:notesMasterIdLst>
  <p:sldIdLst>
    <p:sldId id="281" r:id="rId4"/>
    <p:sldId id="282" r:id="rId5"/>
    <p:sldId id="292" r:id="rId6"/>
    <p:sldId id="283" r:id="rId7"/>
    <p:sldId id="256" r:id="rId8"/>
    <p:sldId id="278" r:id="rId9"/>
    <p:sldId id="279" r:id="rId10"/>
    <p:sldId id="280" r:id="rId11"/>
    <p:sldId id="284" r:id="rId12"/>
    <p:sldId id="285" r:id="rId13"/>
    <p:sldId id="293" r:id="rId14"/>
    <p:sldId id="294" r:id="rId15"/>
    <p:sldId id="295" r:id="rId16"/>
    <p:sldId id="296" r:id="rId17"/>
    <p:sldId id="297" r:id="rId18"/>
    <p:sldId id="298" r:id="rId19"/>
    <p:sldId id="299" r:id="rId20"/>
    <p:sldId id="300" r:id="rId21"/>
    <p:sldId id="290" r:id="rId22"/>
    <p:sldId id="301"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B2B2B2"/>
    <a:srgbClr val="C0C0C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5918" autoAdjust="0"/>
  </p:normalViewPr>
  <p:slideViewPr>
    <p:cSldViewPr snapToGrid="0">
      <p:cViewPr varScale="1">
        <p:scale>
          <a:sx n="82" d="100"/>
          <a:sy n="82" d="100"/>
        </p:scale>
        <p:origin x="92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20E56-EBF6-4F17-99DE-6CEBECC02EB3}"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2259-EFCD-433A-8F82-F2D94449C0CE}" type="slidenum">
              <a:rPr lang="en-US" smtClean="0"/>
              <a:t>‹#›</a:t>
            </a:fld>
            <a:endParaRPr lang="en-US"/>
          </a:p>
        </p:txBody>
      </p:sp>
    </p:spTree>
    <p:extLst>
      <p:ext uri="{BB962C8B-B14F-4D97-AF65-F5344CB8AC3E}">
        <p14:creationId xmlns:p14="http://schemas.microsoft.com/office/powerpoint/2010/main" val="2602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7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091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65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855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797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450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3588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3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40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374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5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773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145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7323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23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1031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134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031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2488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77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D86DA-8BCE-434E-9F11-BBE87915AF95}"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8882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E8725-5FAA-4F87-85E3-6366BE5FF1AC}" type="datetimeFigureOut">
              <a:rPr lang="en-US" smtClean="0">
                <a:solidFill>
                  <a:prstClr val="black">
                    <a:tint val="75000"/>
                  </a:prstClr>
                </a:solidFill>
              </a:rPr>
              <a:pPr/>
              <a:t>11/17/2025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82152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Gilligan@pinnacle.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a:bodyPr>
          <a:lstStyle/>
          <a:p>
            <a:pPr algn="ctr"/>
            <a:r>
              <a:rPr lang="en-US" dirty="0">
                <a:latin typeface="Calibri" panose="020F0502020204030204" pitchFamily="34" charset="0"/>
                <a:cs typeface="Calibri" panose="020F0502020204030204" pitchFamily="34" charset="0"/>
              </a:rPr>
              <a:t>Exhibit Design Awards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Template and Example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pPr algn="ctr"/>
            <a:r>
              <a:rPr lang="en-US" sz="2000" dirty="0">
                <a:solidFill>
                  <a:prstClr val="white"/>
                </a:solidFill>
                <a:latin typeface="Calibri"/>
              </a:rPr>
              <a:t> </a:t>
            </a:r>
            <a:r>
              <a:rPr lang="en-US" sz="2000" dirty="0">
                <a:solidFill>
                  <a:srgbClr val="0070C0"/>
                </a:solidFill>
                <a:latin typeface="Calibri"/>
              </a:rPr>
              <a:t>This PowerPoint contains a template, along with one entry example. Delete the instructions from the template to create your own presentation, </a:t>
            </a:r>
            <a:br>
              <a:rPr lang="en-US" sz="2000" dirty="0">
                <a:solidFill>
                  <a:srgbClr val="0070C0"/>
                </a:solidFill>
                <a:latin typeface="Calibri"/>
              </a:rPr>
            </a:br>
            <a:r>
              <a:rPr lang="en-US" sz="2000" dirty="0">
                <a:solidFill>
                  <a:srgbClr val="0070C0"/>
                </a:solidFill>
                <a:latin typeface="Calibri"/>
              </a:rPr>
              <a:t>and employ the example as a guide. </a:t>
            </a:r>
          </a:p>
          <a:p>
            <a:pPr algn="ctr"/>
            <a:endParaRPr lang="en-US" sz="2000" dirty="0">
              <a:solidFill>
                <a:srgbClr val="0070C0"/>
              </a:solidFill>
              <a:latin typeface="Calibri"/>
            </a:endParaRPr>
          </a:p>
        </p:txBody>
      </p:sp>
    </p:spTree>
    <p:extLst>
      <p:ext uri="{BB962C8B-B14F-4D97-AF65-F5344CB8AC3E}">
        <p14:creationId xmlns:p14="http://schemas.microsoft.com/office/powerpoint/2010/main" val="84431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1179945"/>
          </a:xfrm>
        </p:spPr>
        <p:txBody>
          <a:bodyPr>
            <a:normAutofit/>
          </a:bodyPr>
          <a:lstStyle/>
          <a:p>
            <a:r>
              <a:rPr lang="en-US" dirty="0">
                <a:latin typeface="Calibri" panose="020F0502020204030204" pitchFamily="34" charset="0"/>
                <a:cs typeface="Calibri" panose="020F0502020204030204" pitchFamily="34" charset="0"/>
              </a:rPr>
              <a:t>Nature’s Path Foods</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Island Exhibit </a:t>
            </a:r>
          </a:p>
          <a:p>
            <a:r>
              <a:rPr lang="en-US" dirty="0">
                <a:solidFill>
                  <a:srgbClr val="0070C0"/>
                </a:solidFill>
                <a:latin typeface="Calibri" panose="020F0502020204030204" pitchFamily="34" charset="0"/>
                <a:cs typeface="Calibri" panose="020F0502020204030204" pitchFamily="34" charset="0"/>
              </a:rPr>
              <a:t>Dimensions: </a:t>
            </a:r>
            <a:r>
              <a:rPr lang="en-US" dirty="0">
                <a:solidFill>
                  <a:schemeClr val="tx1"/>
                </a:solidFill>
                <a:latin typeface="Calibri" panose="020F0502020204030204" pitchFamily="34" charset="0"/>
                <a:cs typeface="Calibri" panose="020F0502020204030204" pitchFamily="34" charset="0"/>
              </a:rPr>
              <a:t>20-by-30 feet</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Show: </a:t>
            </a:r>
            <a:r>
              <a:rPr lang="en-US" dirty="0">
                <a:solidFill>
                  <a:schemeClr val="tx1"/>
                </a:solidFill>
                <a:latin typeface="Calibri" panose="020F0502020204030204" pitchFamily="34" charset="0"/>
                <a:cs typeface="Calibri" panose="020F0502020204030204" pitchFamily="34" charset="0"/>
              </a:rPr>
              <a:t>Natural Products Expo West</a:t>
            </a:r>
          </a:p>
          <a:p>
            <a:r>
              <a:rPr lang="en-US" dirty="0">
                <a:solidFill>
                  <a:srgbClr val="0070C0"/>
                </a:solidFill>
                <a:latin typeface="Calibri" panose="020F0502020204030204" pitchFamily="34" charset="0"/>
                <a:cs typeface="Calibri" panose="020F0502020204030204" pitchFamily="34" charset="0"/>
              </a:rPr>
              <a:t>Year: </a:t>
            </a:r>
            <a:r>
              <a:rPr lang="en-US" dirty="0">
                <a:solidFill>
                  <a:schemeClr val="tx1"/>
                </a:solidFill>
                <a:latin typeface="Calibri" panose="020F0502020204030204" pitchFamily="34" charset="0"/>
                <a:cs typeface="Calibri" panose="020F0502020204030204" pitchFamily="34" charset="0"/>
              </a:rPr>
              <a:t>2026</a:t>
            </a: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$250 – $499K</a:t>
            </a:r>
          </a:p>
          <a:p>
            <a:r>
              <a:rPr lang="en-US" dirty="0">
                <a:solidFill>
                  <a:srgbClr val="0070C0"/>
                </a:solidFill>
                <a:latin typeface="Calibri" panose="020F0502020204030204" pitchFamily="34" charset="0"/>
                <a:cs typeface="Calibri" panose="020F0502020204030204" pitchFamily="34" charset="0"/>
              </a:rPr>
              <a:t>Video:</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No</a:t>
            </a:r>
          </a:p>
        </p:txBody>
      </p:sp>
    </p:spTree>
    <p:extLst>
      <p:ext uri="{BB962C8B-B14F-4D97-AF65-F5344CB8AC3E}">
        <p14:creationId xmlns:p14="http://schemas.microsoft.com/office/powerpoint/2010/main" val="291143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gilesr\Desktop\EDA 2015\EDA_Natures Path_Experiential Exhibit\Images Format 1\Pinnacle_Natures_Path_309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750" y="152401"/>
            <a:ext cx="8978050" cy="660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gilesr\Desktop\EDA 2015\EDA_Natures Path_Experiential Exhibit\Images Format 1\Pinnacle_Natures_Path_3215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57201"/>
            <a:ext cx="9009086" cy="60063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2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gilesr\Desktop\EDA 2015\EDA_Natures Path_Experiential Exhibit\Images Format 1\Pinnacle_Natures_Path_3202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471" y="533401"/>
            <a:ext cx="9075816" cy="591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0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gilesr\Desktop\EDA 2015\EDA_Natures Path_Experiential Exhibit\Images Format 1\Pinnacle_Natures_Path_3059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2712" y="304800"/>
            <a:ext cx="9009089" cy="600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7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gilesr\Desktop\EDA 2015\EDA_Natures Path_Experiential Exhibit\Images Format 1\Pinnacle_Natures_Path_329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2714" y="396158"/>
            <a:ext cx="9009086" cy="600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8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C:\Users\gilesr\Desktop\EDA 2015\EDA_Natures Path_Experiential Exhibit\Images Format 1\Pinnacle_Natures_Path_People_42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381000"/>
            <a:ext cx="8901683"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1" y="6400800"/>
            <a:ext cx="7874143" cy="369332"/>
          </a:xfrm>
          <a:prstGeom prst="rect">
            <a:avLst/>
          </a:prstGeom>
          <a:noFill/>
        </p:spPr>
        <p:txBody>
          <a:bodyPr wrap="none" rtlCol="0">
            <a:spAutoFit/>
          </a:bodyPr>
          <a:lstStyle/>
          <a:p>
            <a:pPr defTabSz="914400"/>
            <a:r>
              <a:rPr lang="en-US" dirty="0">
                <a:solidFill>
                  <a:prstClr val="black"/>
                </a:solidFill>
                <a:latin typeface="Calibri"/>
              </a:rPr>
              <a:t>, </a:t>
            </a:r>
            <a:r>
              <a:rPr lang="en-US" dirty="0">
                <a:solidFill>
                  <a:prstClr val="white"/>
                </a:solidFill>
                <a:latin typeface="Calibri"/>
              </a:rPr>
              <a:t>The exhibit featured a ground-floor bar where staff handed out product samples.</a:t>
            </a:r>
          </a:p>
        </p:txBody>
      </p:sp>
    </p:spTree>
    <p:extLst>
      <p:ext uri="{BB962C8B-B14F-4D97-AF65-F5344CB8AC3E}">
        <p14:creationId xmlns:p14="http://schemas.microsoft.com/office/powerpoint/2010/main" val="197966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gilesr\Desktop\EDA 2015\EDA_Natures Path_Experiential Exhibit\Images Format 1\Pinnacle_Natures_Path_305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5009" y="0"/>
            <a:ext cx="4548398" cy="682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6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gilesr\Desktop\EDA 2015\EDA_Natures Path_Experiential Exhibit\Images Format 1\Pinnacle_Natures_Path_3036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76201"/>
            <a:ext cx="4495800" cy="674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9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Nature’s Path Foods</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Company: </a:t>
            </a:r>
            <a:r>
              <a:rPr lang="en-US" dirty="0">
                <a:solidFill>
                  <a:schemeClr val="tx1"/>
                </a:solidFill>
                <a:latin typeface="Calibri" panose="020F0502020204030204" pitchFamily="34" charset="0"/>
                <a:cs typeface="Calibri" panose="020F0502020204030204" pitchFamily="34" charset="0"/>
              </a:rPr>
              <a:t>Nature’s Path provides healthy, great-tasting organic foods.</a:t>
            </a:r>
          </a:p>
          <a:p>
            <a:r>
              <a:rPr lang="en-US" dirty="0">
                <a:solidFill>
                  <a:srgbClr val="0070C0"/>
                </a:solidFill>
                <a:latin typeface="Calibri" panose="020F0502020204030204" pitchFamily="34" charset="0"/>
                <a:cs typeface="Calibri" panose="020F0502020204030204" pitchFamily="34" charset="0"/>
              </a:rPr>
              <a:t>Design Challenges: </a:t>
            </a:r>
          </a:p>
          <a:p>
            <a:pPr marL="285750" lvl="0" indent="-285750">
              <a:buFont typeface="Arial" panose="020B0604020202020204" pitchFamily="34" charset="0"/>
              <a:buChar char="•"/>
            </a:pPr>
            <a:r>
              <a:rPr lang="en-US" dirty="0">
                <a:latin typeface="Calibri" pitchFamily="34" charset="0"/>
              </a:rPr>
              <a:t>Nature’s Path was seeking a partner to realize an exquisitely ambitious design. The concept of floating topographical sections of a tree epitomized Nature’s Path commitment to sustainable, organic foods, referenced the visual identity, and celebrated the 30 year legacy of this family-owned company. </a:t>
            </a:r>
          </a:p>
          <a:p>
            <a:pPr marL="285750" lvl="0" indent="-285750">
              <a:buFont typeface="Arial" panose="020B0604020202020204" pitchFamily="34" charset="0"/>
              <a:buChar char="•"/>
            </a:pPr>
            <a:r>
              <a:rPr lang="en-US" dirty="0">
                <a:latin typeface="Calibri" pitchFamily="34" charset="0"/>
              </a:rPr>
              <a:t>The concept drawings challenged physics and could only succeed with a team hell-bent on defending design through every phase of execution. </a:t>
            </a:r>
          </a:p>
          <a:p>
            <a:pPr marL="285750" lvl="0" indent="-285750">
              <a:buFont typeface="Arial" panose="020B0604020202020204" pitchFamily="34" charset="0"/>
              <a:buChar char="•"/>
            </a:pPr>
            <a:r>
              <a:rPr lang="en-US" dirty="0">
                <a:latin typeface="Calibri" pitchFamily="34" charset="0"/>
              </a:rPr>
              <a:t>Honoring the aggressive design intent wasn’t the only measure of success, the project would have to be sustainable as well. Nature’s Path is a company committed to the journey toward sustainability in all they do. The exhibit project had to conform to that ideal.</a:t>
            </a:r>
          </a:p>
          <a:p>
            <a:pPr marL="285750" lvl="0" indent="-285750">
              <a:buFont typeface="Arial" panose="020B0604020202020204" pitchFamily="34" charset="0"/>
              <a:buChar char="•"/>
            </a:pPr>
            <a:r>
              <a:rPr lang="en-US" dirty="0">
                <a:latin typeface="Calibri" pitchFamily="34" charset="0"/>
              </a:rPr>
              <a:t>The layered tree and canopy had to appear to float, yet had to stand without rigging, or columns otherwise the drawings would never be more than drawings. All this and the tree had to be a comfortable, interesting meeting experience space. </a:t>
            </a:r>
            <a:endParaRPr lang="en-US" sz="1900" dirty="0"/>
          </a:p>
        </p:txBody>
      </p:sp>
    </p:spTree>
    <p:extLst>
      <p:ext uri="{BB962C8B-B14F-4D97-AF65-F5344CB8AC3E}">
        <p14:creationId xmlns:p14="http://schemas.microsoft.com/office/powerpoint/2010/main" val="30314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18782" y="152401"/>
            <a:ext cx="11643919" cy="5909310"/>
          </a:xfrm>
          <a:prstGeom prst="rect">
            <a:avLst/>
          </a:prstGeom>
          <a:noFill/>
        </p:spPr>
        <p:txBody>
          <a:bodyPr wrap="square" rtlCol="0">
            <a:spAutoFit/>
          </a:bodyPr>
          <a:lstStyle/>
          <a:p>
            <a:pPr defTabSz="914400"/>
            <a:r>
              <a:rPr lang="en-US" dirty="0">
                <a:solidFill>
                  <a:schemeClr val="bg1"/>
                </a:solidFill>
                <a:latin typeface="Calibri"/>
              </a:rPr>
              <a:t>INSTRUCTIONS FOR TRADITIONAL CATEGORIES </a:t>
            </a:r>
          </a:p>
          <a:p>
            <a:pPr defTabSz="914400"/>
            <a:r>
              <a:rPr lang="en-US" dirty="0">
                <a:solidFill>
                  <a:srgbClr val="0070C0"/>
                </a:solidFill>
                <a:latin typeface="Calibri"/>
              </a:rPr>
              <a:t>Each entry must have the following four types of slides. Use the exact same font, color, size, positioning, and order shown in the examples to maintain consistency across entries.</a:t>
            </a:r>
          </a:p>
          <a:p>
            <a:pPr defTabSz="914400"/>
            <a:endParaRPr lang="en-US" dirty="0">
              <a:solidFill>
                <a:srgbClr val="0070C0"/>
              </a:solidFill>
              <a:latin typeface="Calibri"/>
            </a:endParaRPr>
          </a:p>
          <a:p>
            <a:pPr marL="342900" indent="-342900" defTabSz="914400">
              <a:buFontTx/>
              <a:buAutoNum type="arabicPeriod"/>
            </a:pPr>
            <a:r>
              <a:rPr lang="en-US" dirty="0">
                <a:solidFill>
                  <a:schemeClr val="bg1"/>
                </a:solidFill>
                <a:latin typeface="Calibri"/>
              </a:rPr>
              <a:t>Title Slide </a:t>
            </a:r>
            <a:r>
              <a:rPr lang="en-US" dirty="0">
                <a:solidFill>
                  <a:srgbClr val="0070C0"/>
                </a:solidFill>
                <a:latin typeface="Calibri"/>
              </a:rPr>
              <a:t>– Input the client company name (i.e., the </a:t>
            </a:r>
            <a:r>
              <a:rPr lang="en-US" u="sng" dirty="0">
                <a:solidFill>
                  <a:srgbClr val="0070C0"/>
                </a:solidFill>
                <a:latin typeface="Calibri"/>
              </a:rPr>
              <a:t>exhibiting </a:t>
            </a:r>
            <a:r>
              <a:rPr lang="en-US" dirty="0">
                <a:solidFill>
                  <a:srgbClr val="0070C0"/>
                </a:solidFill>
                <a:latin typeface="Calibri"/>
              </a:rPr>
              <a:t>company), along with the category, dimensions, show, year, budget, and video inclusion (y/n). </a:t>
            </a:r>
          </a:p>
          <a:p>
            <a:pPr marL="342900" indent="-342900" defTabSz="914400">
              <a:buFontTx/>
              <a:buAutoNum type="arabicPeriod"/>
            </a:pPr>
            <a:endParaRPr lang="en-US" dirty="0">
              <a:solidFill>
                <a:srgbClr val="0070C0"/>
              </a:solidFill>
              <a:latin typeface="Calibri"/>
            </a:endParaRPr>
          </a:p>
          <a:p>
            <a:pPr marL="342900" indent="-342900" defTabSz="914400"/>
            <a:r>
              <a:rPr lang="en-US" dirty="0">
                <a:solidFill>
                  <a:schemeClr val="bg1"/>
                </a:solidFill>
                <a:latin typeface="Calibri"/>
              </a:rPr>
              <a:t>2. Photo Slides </a:t>
            </a:r>
            <a:r>
              <a:rPr lang="en-US" dirty="0">
                <a:solidFill>
                  <a:srgbClr val="0070C0"/>
                </a:solidFill>
                <a:latin typeface="Calibri"/>
              </a:rPr>
              <a:t>– Include overall and detail images of the completed project. While renderings will be accepted, two to 20 images of the completed project must be included. These photos should be identical to the high-res images submitted as individual files via Dropbox. (Only one blank slide is included in each template, so copy and paste as necessary to accommodate your photos.) </a:t>
            </a:r>
          </a:p>
          <a:p>
            <a:pPr marL="342900" indent="-342900" defTabSz="914400">
              <a:buFont typeface="Arial" panose="020B0604020202020204" pitchFamily="34" charset="0"/>
              <a:buChar char="•"/>
            </a:pPr>
            <a:r>
              <a:rPr lang="en-US" dirty="0">
                <a:solidFill>
                  <a:srgbClr val="0070C0"/>
                </a:solidFill>
                <a:latin typeface="Calibri"/>
              </a:rPr>
              <a:t>Use one image per slide on a solid black background. Although not required, MINIMAL text (a few words to one short sentence) may be included in white (Font: Calibri 18) to describe an image. </a:t>
            </a:r>
          </a:p>
          <a:p>
            <a:pPr marL="342900" indent="-342900" defTabSz="914400">
              <a:buFont typeface="Arial" panose="020B0604020202020204" pitchFamily="34" charset="0"/>
              <a:buChar char="•"/>
            </a:pPr>
            <a:r>
              <a:rPr lang="en-US" dirty="0">
                <a:solidFill>
                  <a:srgbClr val="0070C0"/>
                </a:solidFill>
                <a:latin typeface="Calibri"/>
              </a:rPr>
              <a:t>If you provide  video(s) (which are optional), write “video” on a blank slide. We will then embed your video into the proper slide after you submit your materials via Dropbox. </a:t>
            </a:r>
          </a:p>
          <a:p>
            <a:pPr marL="342900" indent="-342900" defTabSz="914400"/>
            <a:endParaRPr lang="en-US" dirty="0">
              <a:solidFill>
                <a:srgbClr val="0070C0"/>
              </a:solidFill>
              <a:latin typeface="Calibri"/>
            </a:endParaRPr>
          </a:p>
          <a:p>
            <a:pPr marL="342900" indent="-342900" defTabSz="914400"/>
            <a:r>
              <a:rPr lang="en-US" dirty="0">
                <a:solidFill>
                  <a:schemeClr val="bg1"/>
                </a:solidFill>
                <a:latin typeface="Calibri"/>
              </a:rPr>
              <a:t>3. Written Summary Slide(s) </a:t>
            </a:r>
            <a:r>
              <a:rPr lang="en-US" dirty="0">
                <a:solidFill>
                  <a:srgbClr val="0070C0"/>
                </a:solidFill>
                <a:latin typeface="Calibri"/>
              </a:rPr>
              <a:t>– Provide a written description of the project. You may add slides as necessary to accommodate your text; however, always maintain the font type, size, color, positioning, and order. </a:t>
            </a:r>
          </a:p>
          <a:p>
            <a:pPr marL="342900" indent="-342900" defTabSz="914400"/>
            <a:endParaRPr lang="en-US" dirty="0">
              <a:solidFill>
                <a:srgbClr val="0070C0"/>
              </a:solidFill>
              <a:latin typeface="Calibri"/>
            </a:endParaRPr>
          </a:p>
          <a:p>
            <a:pPr marL="342900" indent="-342900" defTabSz="914400"/>
            <a:r>
              <a:rPr lang="en-US" dirty="0">
                <a:solidFill>
                  <a:schemeClr val="bg1"/>
                </a:solidFill>
                <a:latin typeface="Calibri"/>
              </a:rPr>
              <a:t>4. Contact Info </a:t>
            </a:r>
            <a:r>
              <a:rPr lang="en-US" dirty="0">
                <a:solidFill>
                  <a:srgbClr val="0070C0"/>
                </a:solidFill>
                <a:latin typeface="Calibri"/>
              </a:rPr>
              <a:t>– List the design firm(s), fabrication firm(s), and photography firm(s). </a:t>
            </a:r>
            <a:endParaRPr lang="en-US" dirty="0">
              <a:solidFill>
                <a:prstClr val="white"/>
              </a:solidFill>
              <a:latin typeface="Calibri"/>
            </a:endParaRPr>
          </a:p>
          <a:p>
            <a:pPr marL="342900" indent="-342900" defTabSz="914400">
              <a:buFontTx/>
              <a:buAutoNum type="arabicPeriod"/>
            </a:pPr>
            <a:endParaRPr lang="en-US" dirty="0">
              <a:solidFill>
                <a:prstClr val="white"/>
              </a:solidFill>
              <a:latin typeface="Calibri"/>
            </a:endParaRPr>
          </a:p>
        </p:txBody>
      </p:sp>
    </p:spTree>
    <p:extLst>
      <p:ext uri="{BB962C8B-B14F-4D97-AF65-F5344CB8AC3E}">
        <p14:creationId xmlns:p14="http://schemas.microsoft.com/office/powerpoint/2010/main" val="263766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Nature’s Path Foods</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Solutions: </a:t>
            </a:r>
          </a:p>
          <a:p>
            <a:pPr marL="285750" indent="-285750">
              <a:buFont typeface="Arial" panose="020B0604020202020204" pitchFamily="34" charset="0"/>
              <a:buChar char="•"/>
            </a:pPr>
            <a:r>
              <a:rPr lang="en-US" dirty="0">
                <a:latin typeface="Calibri" pitchFamily="34" charset="0"/>
              </a:rPr>
              <a:t>A couldn't-miss beacon on the trade show floor, the 20-by-30-foot exhibit for Nature's Path was dominated by a towering 12-foot-tall "tree." Paying homage to the exhibitor's organic products, the structure comprised mainly Green components, including everything from </a:t>
            </a:r>
            <a:r>
              <a:rPr lang="en-US" dirty="0" err="1">
                <a:latin typeface="Calibri" pitchFamily="34" charset="0"/>
              </a:rPr>
              <a:t>Falconboard</a:t>
            </a:r>
            <a:r>
              <a:rPr lang="en-US" dirty="0">
                <a:latin typeface="Calibri" pitchFamily="34" charset="0"/>
              </a:rPr>
              <a:t> to water-based adhesives and finishes.</a:t>
            </a:r>
          </a:p>
          <a:p>
            <a:pPr marL="285750" lvl="0" indent="-285750">
              <a:buFont typeface="Arial" panose="020B0604020202020204" pitchFamily="34" charset="0"/>
              <a:buChar char="•"/>
            </a:pPr>
            <a:r>
              <a:rPr lang="en-US" dirty="0">
                <a:latin typeface="Calibri" pitchFamily="34" charset="0"/>
              </a:rPr>
              <a:t>All materials used for the project were selected according to recycled content, end-of-life recyclability and their environmental impact in manufacturing. </a:t>
            </a:r>
          </a:p>
          <a:p>
            <a:pPr marL="285750" lvl="0" indent="-285750">
              <a:buFont typeface="Arial" panose="020B0604020202020204" pitchFamily="34" charset="0"/>
              <a:buChar char="•"/>
            </a:pPr>
            <a:r>
              <a:rPr lang="en-US" dirty="0">
                <a:latin typeface="Calibri" pitchFamily="34" charset="0"/>
              </a:rPr>
              <a:t>Water based adhesives and finishes were used on FSC certified woods. Raw steel was used for all structural support framing, renewable/recyclable carpet squares were used on the floor and the upper canopy of the tree was created from sustainably sourced, SFI-certified panels. </a:t>
            </a:r>
          </a:p>
          <a:p>
            <a:pPr marL="285750" lvl="0" indent="-285750">
              <a:buFont typeface="Arial" panose="020B0604020202020204" pitchFamily="34" charset="0"/>
              <a:buChar char="•"/>
            </a:pPr>
            <a:r>
              <a:rPr lang="en-US" dirty="0">
                <a:latin typeface="Calibri" pitchFamily="34" charset="0"/>
              </a:rPr>
              <a:t>Counters featured upcycled Nature’s Path cereal boxes. All lighting fixtures used in the space were LED to minimize energy consumption.</a:t>
            </a: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25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021405" y="179204"/>
            <a:ext cx="8915399" cy="477878"/>
          </a:xfrm>
        </p:spPr>
        <p:txBody>
          <a:bodyPr>
            <a:noAutofit/>
          </a:bodyPr>
          <a:lstStyle/>
          <a:p>
            <a:pPr algn="r"/>
            <a:r>
              <a:rPr lang="en-US" sz="2900" dirty="0">
                <a:latin typeface="Calibri" panose="020F0502020204030204" pitchFamily="34" charset="0"/>
                <a:cs typeface="Calibri" panose="020F0502020204030204" pitchFamily="34" charset="0"/>
              </a:rPr>
              <a:t>Contact Info</a:t>
            </a:r>
            <a:endParaRPr lang="en-US" sz="29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3366FF"/>
                </a:solidFill>
                <a:latin typeface="Calibri" panose="020F0502020204030204" pitchFamily="34" charset="0"/>
                <a:cs typeface="Calibri" panose="020F0502020204030204" pitchFamily="34" charset="0"/>
              </a:rPr>
              <a:t>Design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Pinnacle Exhibits Inc., Bob Gilligan, 972-317-1009</a:t>
            </a:r>
            <a:r>
              <a:rPr lang="en-US"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Gilligan@pinnacle.com</a:t>
            </a:r>
            <a:endParaRPr lang="en-US"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Rural/Urban/Fantasy (RUF) Project, Jada Jones, 972-317-1009, jada@pinnacle.com</a:t>
            </a:r>
          </a:p>
          <a:p>
            <a:r>
              <a:rPr lang="en-US" dirty="0">
                <a:solidFill>
                  <a:srgbClr val="3366FF"/>
                </a:solidFill>
                <a:latin typeface="Calibri" panose="020F0502020204030204" pitchFamily="34" charset="0"/>
                <a:cs typeface="Calibri" panose="020F0502020204030204" pitchFamily="34" charset="0"/>
              </a:rPr>
              <a:t>Fabrication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Pinnacle Exhibits Inc., Bob Gilligan, 972-317-1009</a:t>
            </a:r>
            <a:r>
              <a:rPr lang="en-US"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Gilligan@pinnacle.com</a:t>
            </a:r>
            <a:endParaRPr lang="en-US" dirty="0">
              <a:solidFill>
                <a:schemeClr val="tx1"/>
              </a:solidFill>
              <a:latin typeface="Calibri" panose="020F0502020204030204" pitchFamily="34" charset="0"/>
              <a:cs typeface="Calibri" panose="020F0502020204030204" pitchFamily="34" charset="0"/>
            </a:endParaRPr>
          </a:p>
          <a:p>
            <a:r>
              <a:rPr lang="en-US" dirty="0">
                <a:solidFill>
                  <a:srgbClr val="3366FF"/>
                </a:solidFill>
                <a:latin typeface="Calibri" panose="020F0502020204030204" pitchFamily="34" charset="0"/>
                <a:cs typeface="Calibri" panose="020F0502020204030204" pitchFamily="34" charset="0"/>
              </a:rPr>
              <a:t>Photography</a:t>
            </a:r>
            <a:r>
              <a:rPr lang="en-US" dirty="0">
                <a:solidFill>
                  <a:srgbClr val="B2B2B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Michael Taft Photography LLC</a:t>
            </a:r>
          </a:p>
          <a:p>
            <a:r>
              <a:rPr lang="en-US" dirty="0">
                <a:solidFill>
                  <a:srgbClr val="3366FF"/>
                </a:solidFill>
                <a:latin typeface="Calibri" panose="020F0502020204030204" pitchFamily="34" charset="0"/>
                <a:cs typeface="Calibri" panose="020F0502020204030204" pitchFamily="34" charset="0"/>
              </a:rPr>
              <a:t>Videography</a:t>
            </a:r>
            <a:r>
              <a:rPr lang="en-US" dirty="0">
                <a:solidFill>
                  <a:srgbClr val="B2B2B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Michael Taft Photography LLC</a:t>
            </a:r>
          </a:p>
          <a:p>
            <a:endParaRPr lang="en-US" dirty="0">
              <a:solidFill>
                <a:srgbClr val="B2B2B2"/>
              </a:solidFill>
            </a:endParaRPr>
          </a:p>
          <a:p>
            <a:endParaRPr lang="en-US" i="1" dirty="0">
              <a:solidFill>
                <a:schemeClr val="tx1"/>
              </a:solidFill>
            </a:endParaRPr>
          </a:p>
          <a:p>
            <a:endParaRPr lang="en-US" dirty="0">
              <a:solidFill>
                <a:srgbClr val="B2B2B2"/>
              </a:solidFill>
            </a:endParaRPr>
          </a:p>
        </p:txBody>
      </p:sp>
    </p:spTree>
    <p:extLst>
      <p:ext uri="{BB962C8B-B14F-4D97-AF65-F5344CB8AC3E}">
        <p14:creationId xmlns:p14="http://schemas.microsoft.com/office/powerpoint/2010/main" val="323160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69116" y="152401"/>
            <a:ext cx="11669086"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INSTRUCTIONS FOR CONCEPTUAL DESIGN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Each entry must have the following four types of slides. Use the exact same font, color, size, positioning, and order shown in the examples to maintain consistency across entries.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Title Slide </a:t>
            </a:r>
            <a:r>
              <a:rPr kumimoji="0" lang="en-US" sz="1800" b="0" i="0" u="none" strike="noStrike" kern="1200" cap="none" spc="0" normalizeH="0" baseline="0" noProof="0" dirty="0">
                <a:ln>
                  <a:noFill/>
                </a:ln>
                <a:solidFill>
                  <a:srgbClr val="0070C0"/>
                </a:solidFill>
                <a:effectLst/>
                <a:uLnTx/>
                <a:uFillTx/>
                <a:latin typeface="Calibri"/>
                <a:ea typeface="+mn-ea"/>
                <a:cs typeface="+mn-cs"/>
              </a:rPr>
              <a:t>– Input the </a:t>
            </a:r>
            <a:r>
              <a:rPr kumimoji="0" lang="en-US" sz="1800" b="0" i="0" u="sng" strike="noStrike" kern="1200" cap="none" spc="0" normalizeH="0" baseline="0" noProof="0" dirty="0">
                <a:ln>
                  <a:noFill/>
                </a:ln>
                <a:solidFill>
                  <a:srgbClr val="0070C0"/>
                </a:solidFill>
                <a:effectLst/>
                <a:uLnTx/>
                <a:uFillTx/>
                <a:latin typeface="Calibri"/>
                <a:ea typeface="+mn-ea"/>
                <a:cs typeface="+mn-cs"/>
              </a:rPr>
              <a:t>type</a:t>
            </a:r>
            <a:r>
              <a:rPr kumimoji="0" lang="en-US" sz="1800" b="0" i="0" u="none" strike="noStrike" kern="1200" cap="none" spc="0" normalizeH="0" baseline="0" noProof="0" dirty="0">
                <a:ln>
                  <a:noFill/>
                </a:ln>
                <a:solidFill>
                  <a:srgbClr val="0070C0"/>
                </a:solidFill>
                <a:effectLst/>
                <a:uLnTx/>
                <a:uFillTx/>
                <a:latin typeface="Calibri"/>
                <a:ea typeface="+mn-ea"/>
                <a:cs typeface="+mn-cs"/>
              </a:rPr>
              <a:t> of client company (or the name of the actual client) for which this design was created or for which it would be most beneficial (e.g., telecommunications firm, construction company, ABC Robotics, </a:t>
            </a:r>
            <a:r>
              <a:rPr lang="en-US" dirty="0">
                <a:solidFill>
                  <a:srgbClr val="0070C0"/>
                </a:solidFill>
                <a:latin typeface="Calibri"/>
              </a:rPr>
              <a:t>Intel, P&amp;G, </a:t>
            </a:r>
            <a:r>
              <a:rPr kumimoji="0" lang="en-US" sz="1800" b="0" i="0" u="none" strike="noStrike" kern="1200" cap="none" spc="0" normalizeH="0" baseline="0" noProof="0" dirty="0">
                <a:ln>
                  <a:noFill/>
                </a:ln>
                <a:solidFill>
                  <a:srgbClr val="0070C0"/>
                </a:solidFill>
                <a:effectLst/>
                <a:uLnTx/>
                <a:uFillTx/>
                <a:latin typeface="Calibri"/>
                <a:ea typeface="+mn-ea"/>
                <a:cs typeface="+mn-cs"/>
              </a:rPr>
              <a:t>etc.). Also input the category, dimensions, and budget</a:t>
            </a:r>
            <a:r>
              <a:rPr lang="en-US" dirty="0">
                <a:solidFill>
                  <a:srgbClr val="0070C0"/>
                </a:solidFill>
                <a:latin typeface="Calibri"/>
              </a:rPr>
              <a:t>. </a:t>
            </a:r>
            <a:r>
              <a:rPr kumimoji="0" lang="en-US" sz="1800" b="0" i="0" u="none" strike="noStrike" kern="1200" cap="none" spc="0" normalizeH="0" baseline="0" noProof="0" dirty="0">
                <a:ln>
                  <a:noFill/>
                </a:ln>
                <a:solidFill>
                  <a:srgbClr val="0070C0"/>
                </a:solidFill>
                <a:effectLst/>
                <a:uLnTx/>
                <a:uFillTx/>
                <a:latin typeface="Calibri"/>
                <a:ea typeface="+mn-ea"/>
                <a:cs typeface="+mn-cs"/>
              </a:rPr>
              <a:t>While this design hasn’t been realized, it must employ real exhibit components and have the capability to be manufactured. (It can’t disregard the laws of physics.) Include a realistic ballpark budget.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Photo Slides </a:t>
            </a:r>
            <a:r>
              <a:rPr kumimoji="0" lang="en-US" sz="1800" b="0" i="0" u="none" strike="noStrike" kern="1200" cap="none" spc="0" normalizeH="0" baseline="0" noProof="0" dirty="0">
                <a:ln>
                  <a:noFill/>
                </a:ln>
                <a:solidFill>
                  <a:srgbClr val="0070C0"/>
                </a:solidFill>
                <a:effectLst/>
                <a:uLnTx/>
                <a:uFillTx/>
                <a:latin typeface="Calibri"/>
                <a:ea typeface="+mn-ea"/>
                <a:cs typeface="+mn-cs"/>
              </a:rPr>
              <a:t>– Include two to 20 low-res renderings of the concept. These renderings should be identical to the high-res renderings submitted as individual files via Dropbox. Only one blank slide is included in each template, so copy and paste as necessary to accommodate your renderings.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Use one image per slide on a solid black background. Although not required, MINIMAL text (a few words to one short sentence) may be included in white (Font: calibri 18) to describe an image.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3. Written Summary Slide(s) </a:t>
            </a:r>
            <a:r>
              <a:rPr kumimoji="0" lang="en-US" sz="1800" b="0" i="0" u="none" strike="noStrike" kern="1200" cap="none" spc="0" normalizeH="0" baseline="0" noProof="0" dirty="0">
                <a:ln>
                  <a:noFill/>
                </a:ln>
                <a:solidFill>
                  <a:srgbClr val="0070C0"/>
                </a:solidFill>
                <a:effectLst/>
                <a:uLnTx/>
                <a:uFillTx/>
                <a:latin typeface="Calibri"/>
                <a:ea typeface="+mn-ea"/>
                <a:cs typeface="+mn-cs"/>
              </a:rPr>
              <a:t>– Provide a written description of the proposed project. You may add slides as necessary to accommodate your text; however, always maintain the font type, size, color, positioning, and order.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4. Contact Info </a:t>
            </a:r>
            <a:r>
              <a:rPr kumimoji="0" lang="en-US" sz="1800" b="0" i="0" u="none" strike="noStrike" kern="1200" cap="none" spc="0" normalizeH="0" baseline="0" noProof="0" dirty="0">
                <a:ln>
                  <a:noFill/>
                </a:ln>
                <a:solidFill>
                  <a:srgbClr val="0070C0"/>
                </a:solidFill>
                <a:effectLst/>
                <a:uLnTx/>
                <a:uFillTx/>
                <a:latin typeface="Calibri"/>
                <a:ea typeface="+mn-ea"/>
                <a:cs typeface="+mn-cs"/>
              </a:rPr>
              <a:t>– List the design firm(s).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554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895045" y="1618198"/>
            <a:ext cx="8610600" cy="3139321"/>
          </a:xfrm>
          <a:prstGeom prst="rect">
            <a:avLst/>
          </a:prstGeom>
          <a:noFill/>
        </p:spPr>
        <p:txBody>
          <a:bodyPr wrap="square" rtlCol="0">
            <a:spAutoFit/>
          </a:bodyPr>
          <a:lstStyle/>
          <a:p>
            <a:pPr lvl="0" defTabSz="914400"/>
            <a:r>
              <a:rPr lang="en-US" dirty="0">
                <a:solidFill>
                  <a:srgbClr val="0070C0"/>
                </a:solidFill>
                <a:latin typeface="Calibri" pitchFamily="34" charset="0"/>
              </a:rPr>
              <a:t>The next four slides are the template. To create your own presentation(s) using the template, either:</a:t>
            </a:r>
            <a:br>
              <a:rPr lang="en-US" dirty="0">
                <a:solidFill>
                  <a:srgbClr val="0070C0"/>
                </a:solidFill>
                <a:latin typeface="Calibri" pitchFamily="34" charset="0"/>
              </a:rPr>
            </a:br>
            <a:r>
              <a:rPr lang="en-US" dirty="0">
                <a:solidFill>
                  <a:srgbClr val="0070C0"/>
                </a:solidFill>
                <a:latin typeface="Calibri" pitchFamily="34" charset="0"/>
              </a:rPr>
              <a:t> </a:t>
            </a:r>
            <a:br>
              <a:rPr lang="en-US" dirty="0">
                <a:solidFill>
                  <a:srgbClr val="0070C0"/>
                </a:solidFill>
                <a:latin typeface="Calibri" pitchFamily="34" charset="0"/>
              </a:rPr>
            </a:br>
            <a:r>
              <a:rPr lang="en-US" dirty="0">
                <a:solidFill>
                  <a:srgbClr val="0070C0"/>
                </a:solidFill>
                <a:latin typeface="Calibri" pitchFamily="34" charset="0"/>
              </a:rPr>
              <a:t>a) Copy the slides to a new document (being sure to save the existing formatting/theme), delete the instructions from each slide, and add your text and photos, </a:t>
            </a:r>
          </a:p>
          <a:p>
            <a:pPr lvl="0" defTabSz="914400"/>
            <a:br>
              <a:rPr lang="en-US" dirty="0">
                <a:solidFill>
                  <a:srgbClr val="0070C0"/>
                </a:solidFill>
                <a:latin typeface="Calibri" pitchFamily="34" charset="0"/>
              </a:rPr>
            </a:br>
            <a:r>
              <a:rPr lang="en-US" dirty="0">
                <a:solidFill>
                  <a:srgbClr val="0070C0"/>
                </a:solidFill>
                <a:latin typeface="Calibri" pitchFamily="34" charset="0"/>
              </a:rPr>
              <a:t>OR </a:t>
            </a:r>
          </a:p>
          <a:p>
            <a:pPr lvl="0" defTabSz="914400"/>
            <a:br>
              <a:rPr lang="en-US" dirty="0">
                <a:solidFill>
                  <a:srgbClr val="0070C0"/>
                </a:solidFill>
                <a:latin typeface="Calibri" pitchFamily="34" charset="0"/>
              </a:rPr>
            </a:br>
            <a:r>
              <a:rPr lang="en-US" dirty="0">
                <a:solidFill>
                  <a:srgbClr val="0070C0"/>
                </a:solidFill>
                <a:latin typeface="Calibri" pitchFamily="34" charset="0"/>
              </a:rPr>
              <a:t>b) Save and rename this entire document. Then delete the introductory slides as well as the example at the end. Then delete the instructions from each slide and add your text and photos.  </a:t>
            </a:r>
            <a:endParaRPr kumimoji="0" lang="en-US" sz="1800" b="0" i="0" u="none" strike="noStrike" kern="1200" cap="none" spc="0" normalizeH="0" baseline="0" noProof="0" dirty="0">
              <a:ln>
                <a:noFill/>
              </a:ln>
              <a:solidFill>
                <a:srgbClr val="0070C0"/>
              </a:solidFill>
              <a:effectLst/>
              <a:uLnTx/>
              <a:uFillTx/>
              <a:latin typeface="Calibri"/>
            </a:endParaRPr>
          </a:p>
        </p:txBody>
      </p:sp>
    </p:spTree>
    <p:extLst>
      <p:ext uri="{BB962C8B-B14F-4D97-AF65-F5344CB8AC3E}">
        <p14:creationId xmlns:p14="http://schemas.microsoft.com/office/powerpoint/2010/main" val="362032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fontScale="90000"/>
          </a:bodyPr>
          <a:lstStyle/>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Client Company Name</a:t>
            </a:r>
            <a:br>
              <a:rPr lang="en-US" dirty="0">
                <a:latin typeface="Calibri" panose="020F0502020204030204" pitchFamily="34" charset="0"/>
                <a:cs typeface="Calibri" panose="020F0502020204030204" pitchFamily="34" charset="0"/>
              </a:rPr>
            </a:br>
            <a:r>
              <a:rPr lang="en-US" i="1" dirty="0">
                <a:solidFill>
                  <a:schemeClr val="tx1">
                    <a:lumMod val="50000"/>
                  </a:schemeClr>
                </a:solidFill>
                <a:latin typeface="Calibri" panose="020F0502020204030204" pitchFamily="34" charset="0"/>
                <a:cs typeface="Calibri" panose="020F0502020204030204" pitchFamily="34" charset="0"/>
              </a:rPr>
              <a:t>(Font: Calibri 54, white)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(Which category are you entering? See the Submission Instructions for category names.)</a:t>
            </a:r>
          </a:p>
          <a:p>
            <a:r>
              <a:rPr lang="en-US" dirty="0">
                <a:solidFill>
                  <a:srgbClr val="0070C0"/>
                </a:solidFill>
                <a:latin typeface="Calibri" panose="020F0502020204030204" pitchFamily="34" charset="0"/>
                <a:cs typeface="Calibri" panose="020F0502020204030204" pitchFamily="34" charset="0"/>
              </a:rPr>
              <a:t>Dimensions: </a:t>
            </a:r>
            <a:r>
              <a:rPr lang="en-US" dirty="0">
                <a:solidFill>
                  <a:schemeClr val="tx1"/>
                </a:solidFill>
                <a:latin typeface="Calibri" panose="020F0502020204030204" pitchFamily="34" charset="0"/>
                <a:cs typeface="Calibri" panose="020F0502020204030204" pitchFamily="34" charset="0"/>
              </a:rPr>
              <a:t>X-by-X feet</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Show: </a:t>
            </a:r>
            <a:r>
              <a:rPr lang="en-US" dirty="0">
                <a:solidFill>
                  <a:schemeClr val="tx1"/>
                </a:solidFill>
                <a:latin typeface="Calibri" panose="020F0502020204030204" pitchFamily="34" charset="0"/>
                <a:cs typeface="Calibri" panose="020F0502020204030204" pitchFamily="34" charset="0"/>
              </a:rPr>
              <a:t>(Spell out the full name of the show as opposed to using only acronyms.)</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Year: </a:t>
            </a:r>
            <a:r>
              <a:rPr lang="en-US" dirty="0">
                <a:solidFill>
                  <a:schemeClr val="tx1"/>
                </a:solidFill>
                <a:latin typeface="Calibri" panose="020F0502020204030204" pitchFamily="34" charset="0"/>
                <a:cs typeface="Calibri" panose="020F0502020204030204" pitchFamily="34" charset="0"/>
              </a:rPr>
              <a:t>(Identify the year the show took place.)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(Input the budget range you selected when completing the online form. Use this format: $80 – $149K. See the Submission Instructions for budget ranges.)</a:t>
            </a:r>
          </a:p>
          <a:p>
            <a:r>
              <a:rPr lang="en-US" dirty="0">
                <a:solidFill>
                  <a:srgbClr val="0070C0"/>
                </a:solidFill>
                <a:latin typeface="Calibri" panose="020F0502020204030204" pitchFamily="34" charset="0"/>
                <a:cs typeface="Calibri" panose="020F0502020204030204" pitchFamily="34" charset="0"/>
              </a:rPr>
              <a:t>Video:</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(Are you including a video – yes or no?)</a:t>
            </a:r>
          </a:p>
          <a:p>
            <a:r>
              <a:rPr lang="en-US" dirty="0">
                <a:solidFill>
                  <a:schemeClr val="tx1">
                    <a:lumMod val="50000"/>
                  </a:schemeClr>
                </a:solidFill>
                <a:latin typeface="Calibri" panose="020F0502020204030204" pitchFamily="34" charset="0"/>
                <a:cs typeface="Calibri" panose="020F0502020204030204" pitchFamily="34" charset="0"/>
              </a:rPr>
              <a:t>(Font: Calibri 18, white)</a:t>
            </a:r>
          </a:p>
          <a:p>
            <a:endParaRPr lang="en-US" dirty="0">
              <a:solidFill>
                <a:srgbClr val="B2B2B2"/>
              </a:solidFill>
            </a:endParaRPr>
          </a:p>
        </p:txBody>
      </p:sp>
    </p:spTree>
    <p:extLst>
      <p:ext uri="{BB962C8B-B14F-4D97-AF65-F5344CB8AC3E}">
        <p14:creationId xmlns:p14="http://schemas.microsoft.com/office/powerpoint/2010/main" val="213906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95651" y="1905000"/>
            <a:ext cx="8917569" cy="2862322"/>
          </a:xfrm>
          <a:prstGeom prst="rect">
            <a:avLst/>
          </a:prstGeom>
          <a:noFill/>
        </p:spPr>
        <p:txBody>
          <a:bodyPr wrap="none" rtlCol="0">
            <a:spAutoFit/>
          </a:bodyPr>
          <a:lstStyle/>
          <a:p>
            <a:pPr algn="ctr" defTabSz="914400"/>
            <a:r>
              <a:rPr lang="en-US" dirty="0">
                <a:solidFill>
                  <a:prstClr val="white"/>
                </a:solidFill>
                <a:latin typeface="Calibri"/>
              </a:rPr>
              <a:t>Paste one image into each slide.</a:t>
            </a:r>
          </a:p>
          <a:p>
            <a:pPr algn="ctr" defTabSz="914400"/>
            <a:r>
              <a:rPr lang="en-US" dirty="0">
                <a:solidFill>
                  <a:prstClr val="white"/>
                </a:solidFill>
                <a:latin typeface="Calibri"/>
              </a:rPr>
              <a:t>Add additional blank slides as necessary. Although not required, </a:t>
            </a:r>
          </a:p>
          <a:p>
            <a:pPr algn="ctr" defTabSz="914400"/>
            <a:r>
              <a:rPr lang="en-US" dirty="0">
                <a:solidFill>
                  <a:prstClr val="white"/>
                </a:solidFill>
                <a:latin typeface="Calibri"/>
              </a:rPr>
              <a:t>MINIMAL white text in Calibri 18 may be used to describe an image.</a:t>
            </a:r>
          </a:p>
          <a:p>
            <a:pPr algn="ctr" defTabSz="914400"/>
            <a:endParaRPr lang="en-US" dirty="0">
              <a:solidFill>
                <a:prstClr val="white"/>
              </a:solidFill>
              <a:latin typeface="Calibri"/>
            </a:endParaRPr>
          </a:p>
          <a:p>
            <a:pPr algn="ctr" defTabSz="914400"/>
            <a:r>
              <a:rPr lang="en-US" dirty="0">
                <a:solidFill>
                  <a:prstClr val="white"/>
                </a:solidFill>
                <a:latin typeface="Calibri"/>
              </a:rPr>
              <a:t>If you include optional videos with your entry, please place the word “video” on a blank slide </a:t>
            </a:r>
          </a:p>
          <a:p>
            <a:pPr algn="ctr" defTabSz="914400"/>
            <a:r>
              <a:rPr lang="en-US" dirty="0">
                <a:solidFill>
                  <a:prstClr val="white"/>
                </a:solidFill>
                <a:latin typeface="Calibri"/>
              </a:rPr>
              <a:t>and include the actual video(s) file in your high-res images submitted via Dropbox.</a:t>
            </a:r>
          </a:p>
          <a:p>
            <a:pPr algn="ctr" defTabSz="914400"/>
            <a:r>
              <a:rPr lang="en-US" dirty="0">
                <a:solidFill>
                  <a:prstClr val="white"/>
                </a:solidFill>
                <a:latin typeface="Calibri"/>
              </a:rPr>
              <a:t>Once we receive your materials and start to organize all entries, </a:t>
            </a:r>
          </a:p>
          <a:p>
            <a:pPr algn="ctr" defTabSz="914400"/>
            <a:r>
              <a:rPr lang="en-US" dirty="0">
                <a:solidFill>
                  <a:prstClr val="white"/>
                </a:solidFill>
                <a:latin typeface="Calibri"/>
              </a:rPr>
              <a:t>we will embed the video file(s) into the labeled slide(s).</a:t>
            </a:r>
          </a:p>
          <a:p>
            <a:pPr algn="ctr" defTabSz="914400"/>
            <a:endParaRPr lang="en-US" dirty="0">
              <a:solidFill>
                <a:prstClr val="white"/>
              </a:solidFill>
              <a:latin typeface="Calibri"/>
            </a:endParaRPr>
          </a:p>
          <a:p>
            <a:pPr algn="ctr" defTabSz="914400"/>
            <a:r>
              <a:rPr lang="en-US" dirty="0">
                <a:solidFill>
                  <a:prstClr val="white"/>
                </a:solidFill>
                <a:latin typeface="Calibri"/>
              </a:rPr>
              <a:t>(Remove this text box before pasting each photo.)</a:t>
            </a:r>
          </a:p>
        </p:txBody>
      </p:sp>
    </p:spTree>
    <p:extLst>
      <p:ext uri="{BB962C8B-B14F-4D97-AF65-F5344CB8AC3E}">
        <p14:creationId xmlns:p14="http://schemas.microsoft.com/office/powerpoint/2010/main" val="55523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1711354" y="179203"/>
            <a:ext cx="10259319" cy="477879"/>
          </a:xfrm>
        </p:spPr>
        <p:txBody>
          <a:bodyPr>
            <a:normAutofit fontScale="90000"/>
          </a:bodyPr>
          <a:lstStyle/>
          <a:p>
            <a:pPr algn="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Client Company Name</a:t>
            </a:r>
            <a:r>
              <a:rPr kumimoji="0" lang="en-US" sz="1300" b="0" i="0" u="none" strike="noStrike" kern="1200" cap="none" spc="0" normalizeH="0" baseline="0" noProof="0" dirty="0">
                <a:ln>
                  <a:noFill/>
                </a:ln>
                <a:solidFill>
                  <a:prstClr val="white">
                    <a:lumMod val="85000"/>
                    <a:lumOff val="15000"/>
                  </a:prstClr>
                </a:solidFill>
                <a:effectLst/>
                <a:uLnTx/>
                <a:uFillTx/>
                <a:latin typeface="Calibri" panose="020F0502020204030204" pitchFamily="34" charset="0"/>
                <a:ea typeface="+mj-ea"/>
                <a:cs typeface="Calibri" panose="020F0502020204030204" pitchFamily="34" charset="0"/>
              </a:rPr>
              <a:t>  </a:t>
            </a:r>
            <a:r>
              <a:rPr lang="en-US" sz="3200" i="1" dirty="0">
                <a:solidFill>
                  <a:schemeClr val="tx1">
                    <a:lumMod val="50000"/>
                  </a:schemeClr>
                </a:solidFill>
                <a:latin typeface="Calibri" panose="020F0502020204030204" pitchFamily="34" charset="0"/>
                <a:cs typeface="Calibri" panose="020F0502020204030204" pitchFamily="34" charset="0"/>
              </a:rPr>
              <a:t>(Font: Calibri 29, white)</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Company: </a:t>
            </a:r>
            <a:r>
              <a:rPr lang="en-US" dirty="0">
                <a:solidFill>
                  <a:schemeClr val="tx1"/>
                </a:solidFill>
                <a:latin typeface="Calibri" panose="020F0502020204030204" pitchFamily="34" charset="0"/>
                <a:cs typeface="Calibri" panose="020F0502020204030204" pitchFamily="34" charset="0"/>
              </a:rPr>
              <a:t>(Use 10 words or fewer to describe the client company [traditional entry] or type of company [conceptual design category].)</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Design Challenges: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(Use paragraphs or bulleted points to describe the design/marketing/logistics challenges designers faced. For the Conceptual Design category, indicate the typical challenges such a company faces and how they influenced your design concept.)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chemeClr val="tx1">
                  <a:lumMod val="50000"/>
                </a:schemeClr>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Solutions: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(Use paragraphs or bulleted points to explain how the design met the stated challenges.)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(You may split this information onto several slides if necessary. Just be sure to maintain the headings and design to aid content organization, and remember that in the eyes of the judges, concise, concrete, and well-written text is better than multiple slides filled with verbose marketing-speak.)</a:t>
            </a:r>
          </a:p>
          <a:p>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a:t>
            </a:r>
            <a:r>
              <a:rPr lang="en-US" u="sng" dirty="0">
                <a:solidFill>
                  <a:schemeClr val="tx1"/>
                </a:solidFill>
                <a:latin typeface="Calibri" panose="020F0502020204030204" pitchFamily="34" charset="0"/>
                <a:cs typeface="Calibri" panose="020F0502020204030204" pitchFamily="34" charset="0"/>
              </a:rPr>
              <a:t>DO NOT INCLUDE THE NAMES </a:t>
            </a:r>
            <a:r>
              <a:rPr lang="en-US" dirty="0">
                <a:solidFill>
                  <a:schemeClr val="tx1"/>
                </a:solidFill>
                <a:latin typeface="Calibri" panose="020F0502020204030204" pitchFamily="34" charset="0"/>
                <a:cs typeface="Calibri" panose="020F0502020204030204" pitchFamily="34" charset="0"/>
              </a:rPr>
              <a:t>OF THE DESIGN AND/OR FABRICATION FIRM IN YOUR CHALLENGES OR SOLUTIONS TEXT.)</a:t>
            </a: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41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021405"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Contact Info </a:t>
            </a:r>
            <a:r>
              <a:rPr lang="en-US" sz="3200" i="1" dirty="0">
                <a:solidFill>
                  <a:schemeClr val="tx1">
                    <a:lumMod val="50000"/>
                  </a:schemeClr>
                </a:solidFill>
                <a:latin typeface="Calibri" panose="020F0502020204030204" pitchFamily="34" charset="0"/>
                <a:cs typeface="Calibri" panose="020F0502020204030204" pitchFamily="34" charset="0"/>
              </a:rPr>
              <a:t>(Font: Calibri 29, white)</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fontScale="85000" lnSpcReduction="10000"/>
          </a:bodyPr>
          <a:lstStyle/>
          <a:p>
            <a:r>
              <a:rPr lang="en-US" dirty="0">
                <a:solidFill>
                  <a:schemeClr val="tx1"/>
                </a:solidFill>
                <a:latin typeface="Calibri" panose="020F0502020204030204" pitchFamily="34" charset="0"/>
                <a:cs typeface="Calibri" panose="020F0502020204030204" pitchFamily="34" charset="0"/>
              </a:rPr>
              <a:t>(Use bullet points to list all firms involved in the design, fabrication, and photography/videography of the exhibit, along with a contact person, phone number, and email for each. Conceptual Design entries need not indicate a Fabricator or Photographer.)  </a:t>
            </a:r>
          </a:p>
          <a:p>
            <a:endParaRPr lang="en-US" i="1" dirty="0">
              <a:solidFill>
                <a:schemeClr val="tx1">
                  <a:lumMod val="50000"/>
                </a:schemeClr>
              </a:solidFill>
              <a:latin typeface="Calibri" panose="020F0502020204030204" pitchFamily="34" charset="0"/>
              <a:cs typeface="Calibri" panose="020F0502020204030204" pitchFamily="34" charset="0"/>
            </a:endParaRPr>
          </a:p>
          <a:p>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3366FF"/>
                </a:solidFill>
                <a:latin typeface="Calibri" panose="020F0502020204030204" pitchFamily="34" charset="0"/>
                <a:cs typeface="Calibri" panose="020F0502020204030204" pitchFamily="34" charset="0"/>
              </a:rPr>
              <a:t>Design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Fabrication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Photography</a:t>
            </a:r>
            <a:r>
              <a:rPr lang="en-US" dirty="0">
                <a:solidFill>
                  <a:srgbClr val="B2B2B2"/>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(List the company, not person, that should receive the photo credit.)</a:t>
            </a:r>
            <a:endParaRPr lang="en-US" dirty="0">
              <a:solidFill>
                <a:srgbClr val="B2B2B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Videography</a:t>
            </a:r>
            <a:r>
              <a:rPr lang="en-US" dirty="0">
                <a:solidFill>
                  <a:srgbClr val="B2B2B2"/>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(List the company, not person, that should receive the photo credit.)</a:t>
            </a:r>
            <a:endParaRPr lang="en-US" dirty="0">
              <a:solidFill>
                <a:srgbClr val="B2B2B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endParaRPr lang="en-US" dirty="0">
              <a:solidFill>
                <a:schemeClr val="tx1"/>
              </a:solidFill>
              <a:latin typeface="Calibri" panose="020F0502020204030204" pitchFamily="34" charset="0"/>
              <a:cs typeface="Calibri" panose="020F0502020204030204" pitchFamily="34" charset="0"/>
            </a:endParaRPr>
          </a:p>
          <a:p>
            <a:endParaRPr lang="en-US" sz="1900" dirty="0">
              <a:solidFill>
                <a:srgbClr val="B2B2B2"/>
              </a:solidFill>
            </a:endParaRPr>
          </a:p>
          <a:p>
            <a:endParaRPr lang="en-US" sz="1900" i="1" dirty="0">
              <a:solidFill>
                <a:schemeClr val="tx1"/>
              </a:solidFill>
            </a:endParaRPr>
          </a:p>
          <a:p>
            <a:pPr marL="285750" indent="-285750">
              <a:buFont typeface="Arial" panose="020B0604020202020204" pitchFamily="34" charset="0"/>
              <a:buChar char="•"/>
            </a:pPr>
            <a:endParaRPr lang="en-US" sz="1900" dirty="0">
              <a:solidFill>
                <a:srgbClr val="B2B2B2"/>
              </a:solidFill>
            </a:endParaRPr>
          </a:p>
          <a:p>
            <a:r>
              <a:rPr lang="en-US" dirty="0">
                <a:solidFill>
                  <a:schemeClr val="tx1"/>
                </a:solidFill>
                <a:latin typeface="Calibri" panose="020F0502020204030204" pitchFamily="34" charset="0"/>
                <a:cs typeface="Calibri" panose="020F0502020204030204" pitchFamily="34" charset="0"/>
              </a:rPr>
              <a:t>(All firms listed must fall under one or more of these headings. That is, categories such as AV design, lighting concepts, etc. are not allowed.)</a:t>
            </a: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60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28299" y="2463674"/>
            <a:ext cx="8610600" cy="646331"/>
          </a:xfrm>
          <a:prstGeom prst="rect">
            <a:avLst/>
          </a:prstGeom>
          <a:noFill/>
        </p:spPr>
        <p:txBody>
          <a:bodyPr wrap="square" rtlCol="0">
            <a:spAutoFit/>
          </a:bodyPr>
          <a:lstStyle/>
          <a:p>
            <a:pPr lvl="0" defTabSz="914400"/>
            <a:r>
              <a:rPr lang="en-US" dirty="0">
                <a:solidFill>
                  <a:srgbClr val="6699FF"/>
                </a:solidFill>
                <a:latin typeface="Calibri" pitchFamily="34" charset="0"/>
              </a:rPr>
              <a:t>The remaining slides provide an example to illustrate how your entry should look and what type of information the judges are expecting in the summary.</a:t>
            </a: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074818975"/>
      </p:ext>
    </p:extLst>
  </p:cSld>
  <p:clrMapOvr>
    <a:masterClrMapping/>
  </p:clrMapOvr>
</p:sld>
</file>

<file path=ppt/theme/theme1.xml><?xml version="1.0" encoding="utf-8"?>
<a:theme xmlns:a="http://schemas.openxmlformats.org/drawingml/2006/main" name="Wis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TotalTime>
  <Words>1743</Words>
  <Application>Microsoft Office PowerPoint</Application>
  <PresentationFormat>Widescreen</PresentationFormat>
  <Paragraphs>106</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Century Gothic</vt:lpstr>
      <vt:lpstr>Wingdings 3</vt:lpstr>
      <vt:lpstr>Wisp</vt:lpstr>
      <vt:lpstr>5_Office Theme</vt:lpstr>
      <vt:lpstr>8_Office Theme</vt:lpstr>
      <vt:lpstr>Exhibit Design Awards  Template and Example</vt:lpstr>
      <vt:lpstr>PowerPoint Presentation</vt:lpstr>
      <vt:lpstr>PowerPoint Presentation</vt:lpstr>
      <vt:lpstr>PowerPoint Presentation</vt:lpstr>
      <vt:lpstr> Client Company Name (Font: Calibri 54, white)</vt:lpstr>
      <vt:lpstr>PowerPoint Presentation</vt:lpstr>
      <vt:lpstr>  Client Company Name  (Font: Calibri 29, white)</vt:lpstr>
      <vt:lpstr>Contact Info (Font: Calibri 29, white)</vt:lpstr>
      <vt:lpstr>PowerPoint Presentation</vt:lpstr>
      <vt:lpstr>Nature’s Path Foods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Nature’s Path Foods</vt:lpstr>
      <vt:lpstr>Nature’s Path Foods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Company Name (Font: Calibri 54)</dc:title>
  <dc:creator>Linda Armstrong</dc:creator>
  <cp:lastModifiedBy>Linda Armstrong</cp:lastModifiedBy>
  <cp:revision>33</cp:revision>
  <dcterms:created xsi:type="dcterms:W3CDTF">2019-04-11T19:55:33Z</dcterms:created>
  <dcterms:modified xsi:type="dcterms:W3CDTF">2025-11-17T14:47:48Z</dcterms:modified>
</cp:coreProperties>
</file>